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797675" cy="9926638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657AEE3-E184-E69B-5383-5DC33BF1D1D6}" name="Vita Korsakienė" initials="VK" userId="S::vita.korsakiene@sam.lt::6c82ed8c-2da8-477f-9581-631262fddf0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C7F488-AD71-4081-BB1D-E2CFF15C9EF6}" type="datetimeFigureOut">
              <a:rPr lang="lt-LT" smtClean="0"/>
              <a:t>2021.12.15</a:t>
            </a:fld>
            <a:endParaRPr lang="lt-LT"/>
          </a:p>
        </p:txBody>
      </p:sp>
      <p:sp>
        <p:nvSpPr>
          <p:cNvPr id="4" name="Skaidrės vaizdo vietos rezervavimo ženkla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Pastabų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A262D9-4C64-4704-BAC1-4781183CDED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002629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6E89B1-B476-4C59-A1AE-E6F2A1941AB8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001965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001965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5625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F3A0D770-DBD7-4666-A613-84D54FF8CF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02BFA70C-EE55-4DD5-95EC-3A9B7A2A71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/>
              <a:t>Spustelėkite norėdami redaguoti šablono paantraštės stilių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284E48AA-4904-4EF9-8FB0-70A3BA3EA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t>2021.12.15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42AF314F-2337-413C-87AE-C185E66E1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761FC41F-9644-4CF6-BAA8-AFD98C074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66383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38952CB3-0203-4E8F-8C4E-9FFD4134B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6CB848EA-8990-4885-A117-6586A47F1D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28B10BFA-1E80-411E-AC82-8E74444E1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t>2021.12.15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BE573951-87A6-4B1A-B055-3B60E23FC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FB6C983C-2273-483C-B0A2-D9772FC7A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855285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>
            <a:extLst>
              <a:ext uri="{FF2B5EF4-FFF2-40B4-BE49-F238E27FC236}">
                <a16:creationId xmlns:a16="http://schemas.microsoft.com/office/drawing/2014/main" id="{5129927C-A90E-4525-83AF-57F663375F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AB1D10C4-6346-4AE7-A542-2E0D5DF6EA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F13885E1-5639-4376-916E-5AC0DAD57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t>2021.12.15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4D2449DF-11CD-4378-9272-858D65CBE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367F09CC-B55A-4C5D-9997-FCF2A15B3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279357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2400" y="687227"/>
            <a:ext cx="11347200" cy="521883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2400" y="6022611"/>
            <a:ext cx="10400499" cy="431107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800">
                <a:solidFill>
                  <a:schemeClr val="accent3"/>
                </a:solidFill>
              </a:defRPr>
            </a:lvl1pPr>
            <a:lvl2pPr>
              <a:defRPr sz="1067"/>
            </a:lvl2pPr>
            <a:lvl3pPr>
              <a:defRPr sz="1067"/>
            </a:lvl3pPr>
            <a:lvl4pPr>
              <a:defRPr sz="1067"/>
            </a:lvl4pPr>
            <a:lvl5pPr>
              <a:defRPr sz="1067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3078152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304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8A8C575D-50E2-4881-9FF5-6F19A239C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E4C3DA4A-E0C3-4683-B86D-EBFDDFC578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59530971-442E-4C16-9D5E-4EE0B8B9C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t>2021.12.15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6F5445E8-D7C9-4C56-B91A-6CD46123A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EC95D067-D7B9-4610-B682-5A9B5A0E4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291756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F63E6D5E-F078-4454-BEBD-DD9F6ED87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64EC8715-56AC-4574-9610-92A14BC91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7622405C-961E-4C39-A076-91240A6EF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t>2021.12.15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1D29DBFC-13CC-4723-B7BC-C6E7EC61E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6BE12705-901A-4D71-ACFE-E9BD36EC7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014293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9EB37048-0F2C-4C3A-9E8F-D531FDE0C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29CC206C-1010-447E-841F-66F366BA4C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7C93C90A-D628-422D-B615-2BB53CF278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49B50821-61EE-4783-AA5A-3405D6B81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t>2021.12.15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A1B2B9FC-1472-4715-B869-982ED0E98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B430E88E-09A9-447B-B1AC-08755D0B3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60161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AD3EB92-C841-4EF4-8B5D-4AFF10333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0FC313BA-F902-49DB-AD49-692091C84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F974EA37-8030-4C09-A17D-2A4312B784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Teksto vietos rezervavimo ženklas 4">
            <a:extLst>
              <a:ext uri="{FF2B5EF4-FFF2-40B4-BE49-F238E27FC236}">
                <a16:creationId xmlns:a16="http://schemas.microsoft.com/office/drawing/2014/main" id="{F49A86FE-B8BA-409F-80CD-D1CF0B0E1C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6" name="Turinio vietos rezervavimo ženklas 5">
            <a:extLst>
              <a:ext uri="{FF2B5EF4-FFF2-40B4-BE49-F238E27FC236}">
                <a16:creationId xmlns:a16="http://schemas.microsoft.com/office/drawing/2014/main" id="{139E9BD4-D6F1-4663-8277-4696E3D169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7" name="Datos vietos rezervavimo ženklas 6">
            <a:extLst>
              <a:ext uri="{FF2B5EF4-FFF2-40B4-BE49-F238E27FC236}">
                <a16:creationId xmlns:a16="http://schemas.microsoft.com/office/drawing/2014/main" id="{5EE0AE44-0B49-41BF-A62F-D9E2E60CF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t>2021.12.15</a:t>
            </a:fld>
            <a:endParaRPr lang="lt-LT"/>
          </a:p>
        </p:txBody>
      </p:sp>
      <p:sp>
        <p:nvSpPr>
          <p:cNvPr id="8" name="Poraštės vietos rezervavimo ženklas 7">
            <a:extLst>
              <a:ext uri="{FF2B5EF4-FFF2-40B4-BE49-F238E27FC236}">
                <a16:creationId xmlns:a16="http://schemas.microsoft.com/office/drawing/2014/main" id="{9A40F9C2-F69F-4120-9F80-C9EA52866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>
            <a:extLst>
              <a:ext uri="{FF2B5EF4-FFF2-40B4-BE49-F238E27FC236}">
                <a16:creationId xmlns:a16="http://schemas.microsoft.com/office/drawing/2014/main" id="{DA31B1DF-518E-4223-AC94-F88DEBB47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86869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2E8344D6-56ED-4804-8DE8-60129299F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Datos vietos rezervavimo ženklas 2">
            <a:extLst>
              <a:ext uri="{FF2B5EF4-FFF2-40B4-BE49-F238E27FC236}">
                <a16:creationId xmlns:a16="http://schemas.microsoft.com/office/drawing/2014/main" id="{EA6B7C94-42AB-44AC-9365-7C7729674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t>2021.12.15</a:t>
            </a:fld>
            <a:endParaRPr lang="lt-LT"/>
          </a:p>
        </p:txBody>
      </p:sp>
      <p:sp>
        <p:nvSpPr>
          <p:cNvPr id="4" name="Poraštės vietos rezervavimo ženklas 3">
            <a:extLst>
              <a:ext uri="{FF2B5EF4-FFF2-40B4-BE49-F238E27FC236}">
                <a16:creationId xmlns:a16="http://schemas.microsoft.com/office/drawing/2014/main" id="{90080A3F-E424-4DEF-8E89-D4B6D6CBC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>
            <a:extLst>
              <a:ext uri="{FF2B5EF4-FFF2-40B4-BE49-F238E27FC236}">
                <a16:creationId xmlns:a16="http://schemas.microsoft.com/office/drawing/2014/main" id="{2D1FFBE1-D7C3-4344-97AA-1D0151D39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722385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>
            <a:extLst>
              <a:ext uri="{FF2B5EF4-FFF2-40B4-BE49-F238E27FC236}">
                <a16:creationId xmlns:a16="http://schemas.microsoft.com/office/drawing/2014/main" id="{1195AEF4-1475-4EE3-8482-7A515B978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t>2021.12.15</a:t>
            </a:fld>
            <a:endParaRPr lang="lt-LT"/>
          </a:p>
        </p:txBody>
      </p:sp>
      <p:sp>
        <p:nvSpPr>
          <p:cNvPr id="3" name="Poraštės vietos rezervavimo ženklas 2">
            <a:extLst>
              <a:ext uri="{FF2B5EF4-FFF2-40B4-BE49-F238E27FC236}">
                <a16:creationId xmlns:a16="http://schemas.microsoft.com/office/drawing/2014/main" id="{1482ADF2-DBEE-41DC-932A-4EE4774BA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>
            <a:extLst>
              <a:ext uri="{FF2B5EF4-FFF2-40B4-BE49-F238E27FC236}">
                <a16:creationId xmlns:a16="http://schemas.microsoft.com/office/drawing/2014/main" id="{940AB14B-8440-47D2-8225-7FB6F3143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743517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14A4B052-A8EE-4524-8E07-F28B9B5B7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91FEBDB9-846F-410F-8B7B-8383141DF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04B652EA-4AC3-4B66-906C-9F637AA822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2DD2C174-C4F6-4D6A-92FF-5025D9A4E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t>2021.12.15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182455E7-081C-4D0F-B2AF-5F884E109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5E138598-5E66-43E3-952F-96B003F3F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77061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DDA342CF-4509-4EB3-93DE-CE1A4D26A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Paveikslėlio vietos rezervavimo ženklas 2">
            <a:extLst>
              <a:ext uri="{FF2B5EF4-FFF2-40B4-BE49-F238E27FC236}">
                <a16:creationId xmlns:a16="http://schemas.microsoft.com/office/drawing/2014/main" id="{AE82312B-F8B2-4D5C-84FD-04C982145B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B2F1D1B7-C222-45A8-8482-7352490BAF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81D85F3A-6F43-4F80-A2BB-ECDCF4E9D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t>2021.12.15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36AB1B83-3646-4EDB-8E11-8D81CBDFD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EA025061-06E9-4C97-859A-40056977F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467098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>
            <a:extLst>
              <a:ext uri="{FF2B5EF4-FFF2-40B4-BE49-F238E27FC236}">
                <a16:creationId xmlns:a16="http://schemas.microsoft.com/office/drawing/2014/main" id="{C0772D13-2DF9-4A91-9C7E-6C480F8CD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0B267367-210C-4A4D-BB40-90A3C3D1E4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81F6C24E-1F17-4350-A535-8F73BD562B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3C85D-80D9-4122-9054-4979942546A0}" type="datetimeFigureOut">
              <a:rPr lang="lt-LT" smtClean="0"/>
              <a:t>2021.12.15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CC159F16-4482-4DFE-A131-FA95E4963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BFBFDD90-4BDD-4FCC-8741-1135E53D93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8E848-3A0F-4C99-9BBC-67D2EAE21465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73512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Box 64">
            <a:extLst>
              <a:ext uri="{FF2B5EF4-FFF2-40B4-BE49-F238E27FC236}">
                <a16:creationId xmlns:a16="http://schemas.microsoft.com/office/drawing/2014/main" id="{DFFD83FC-82A0-480D-B5C7-4FE2AC1514B5}"/>
              </a:ext>
            </a:extLst>
          </p:cNvPr>
          <p:cNvSpPr txBox="1"/>
          <p:nvPr/>
        </p:nvSpPr>
        <p:spPr>
          <a:xfrm>
            <a:off x="747952" y="563505"/>
            <a:ext cx="327910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48000" rIns="48000" rtlCol="0">
            <a:spAutoFit/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200" dirty="0"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Skiriami 2 ar 3 geriamieji vaistai CD gydyti ir </a:t>
            </a: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dirty="0" err="1"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HbA</a:t>
            </a:r>
            <a:r>
              <a:rPr lang="lt-LT" sz="1200" dirty="0"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1c</a:t>
            </a:r>
            <a:r>
              <a:rPr lang="en-GB" sz="1200" dirty="0"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 </a:t>
            </a:r>
            <a:r>
              <a:rPr lang="lt-LT" sz="1200" dirty="0"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yra </a:t>
            </a: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viršijantis tikslinį </a:t>
            </a:r>
            <a:endParaRPr lang="en-GB" sz="1200" dirty="0">
              <a:latin typeface="Times New Roman" panose="02020603050405020304" pitchFamily="18" charset="0"/>
              <a:ea typeface="ＭＳ Ｐゴシック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7535D0-8659-42BF-9ACE-EC420156D4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6129" y="5717959"/>
            <a:ext cx="6199753" cy="944069"/>
          </a:xfrm>
        </p:spPr>
        <p:txBody>
          <a:bodyPr anchor="t"/>
          <a:lstStyle/>
          <a:p>
            <a:endParaRPr lang="lt-LT" sz="1200" baseline="30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lt-LT" sz="12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PASTABOS:</a:t>
            </a:r>
            <a:br>
              <a:rPr lang="lt-LT" sz="12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2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¹</a:t>
            </a:r>
            <a:r>
              <a:rPr lang="lt-LT" sz="12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Jeigu skiriami DPP-4 inhibitoriai, pradedant GLP-1 analogų vartojimą, jie nutraukiami; </a:t>
            </a:r>
          </a:p>
          <a:p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² jei serga ŠKL, rekomenduojami GLP-1 analogai, jei nebuvo paskirti iki tol;</a:t>
            </a:r>
          </a:p>
          <a:p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³ nutraukti TZD;</a:t>
            </a:r>
          </a:p>
          <a:p>
            <a:r>
              <a:rPr lang="lt-LT" sz="12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atkreipti dėmesį, kad didesnė hipoglikemijos ir (ar) kūno masės didėjimo rizika. </a:t>
            </a:r>
            <a:endParaRPr lang="en-GB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A4248F06-4462-485D-B54B-11D9957449AE}"/>
              </a:ext>
            </a:extLst>
          </p:cNvPr>
          <p:cNvSpPr/>
          <p:nvPr/>
        </p:nvSpPr>
        <p:spPr>
          <a:xfrm>
            <a:off x="802279" y="2320656"/>
            <a:ext cx="2166149" cy="262417"/>
          </a:xfrm>
          <a:prstGeom prst="round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Pridedamas bazinis insulinas³ </a:t>
            </a:r>
            <a:endParaRPr lang="en-GB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F9656A6-EC0B-4FBB-B2CD-89CAACD76335}"/>
              </a:ext>
            </a:extLst>
          </p:cNvPr>
          <p:cNvSpPr/>
          <p:nvPr/>
        </p:nvSpPr>
        <p:spPr>
          <a:xfrm>
            <a:off x="802279" y="1809132"/>
            <a:ext cx="1899819" cy="253264"/>
          </a:xfrm>
          <a:prstGeom prst="roundRect">
            <a:avLst>
              <a:gd name="adj" fmla="val 21887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HbA</a:t>
            </a: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1c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viršijantis tikslinį </a:t>
            </a:r>
            <a:endParaRPr lang="en-GB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6C1EB5F-96AB-482D-BB22-5F287DE6E007}"/>
              </a:ext>
            </a:extLst>
          </p:cNvPr>
          <p:cNvSpPr/>
          <p:nvPr/>
        </p:nvSpPr>
        <p:spPr>
          <a:xfrm>
            <a:off x="884739" y="3575401"/>
            <a:ext cx="2947964" cy="448756"/>
          </a:xfrm>
          <a:prstGeom prst="roundRect">
            <a:avLst>
              <a:gd name="adj" fmla="val 23368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Pridėti insuliną valgio metu, dažniausiai</a:t>
            </a:r>
          </a:p>
          <a:p>
            <a:pPr algn="ctr" defTabSz="609585">
              <a:defRPr/>
            </a:pP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k/d., nutraukti GLP-1 ir SK</a:t>
            </a:r>
            <a:endParaRPr lang="en-GB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55113989-D802-44CC-9071-FB8B34ED662A}"/>
              </a:ext>
            </a:extLst>
          </p:cNvPr>
          <p:cNvSpPr/>
          <p:nvPr/>
        </p:nvSpPr>
        <p:spPr>
          <a:xfrm>
            <a:off x="802424" y="2844612"/>
            <a:ext cx="2947964" cy="453796"/>
          </a:xfrm>
          <a:prstGeom prst="roundRect">
            <a:avLst>
              <a:gd name="adj" fmla="val 21887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HbA</a:t>
            </a: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1c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viršijantis tikslinį, nors tinkamai titruotas bazinis insulinas </a:t>
            </a:r>
            <a:endParaRPr lang="en-GB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8B517B22-BF99-4385-AFB7-B82E99B00FCA}"/>
              </a:ext>
            </a:extLst>
          </p:cNvPr>
          <p:cNvSpPr/>
          <p:nvPr/>
        </p:nvSpPr>
        <p:spPr>
          <a:xfrm>
            <a:off x="708589" y="1175025"/>
            <a:ext cx="3279106" cy="417265"/>
          </a:xfrm>
          <a:prstGeom prst="round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609585">
              <a:defRPr/>
            </a:pP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Svarstyti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GLP</a:t>
            </a: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-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1¹</a:t>
            </a:r>
            <a:r>
              <a:rPr lang="lt-LT" sz="1200" baseline="30000" dirty="0">
                <a:solidFill>
                  <a:schemeClr val="tx1"/>
                </a:solidFill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,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²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skyrimą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prieš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insulino terapiją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D92A0133-C7A0-4770-B32F-91225C1A72C5}"/>
              </a:ext>
            </a:extLst>
          </p:cNvPr>
          <p:cNvSpPr/>
          <p:nvPr/>
        </p:nvSpPr>
        <p:spPr>
          <a:xfrm>
            <a:off x="1077264" y="4952161"/>
            <a:ext cx="4657757" cy="555267"/>
          </a:xfrm>
          <a:prstGeom prst="roundRect">
            <a:avLst>
              <a:gd name="adj" fmla="val 23368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Etapiškai pridėti daugiau prandialinio insulino injekcijų, pereiti prie basal – bolius terapijos </a:t>
            </a:r>
            <a:endParaRPr lang="en-GB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96CFB6DA-AC57-4618-A016-5AF3058CA0AE}"/>
              </a:ext>
            </a:extLst>
          </p:cNvPr>
          <p:cNvSpPr/>
          <p:nvPr/>
        </p:nvSpPr>
        <p:spPr>
          <a:xfrm>
            <a:off x="884739" y="4315152"/>
            <a:ext cx="2432482" cy="288000"/>
          </a:xfrm>
          <a:prstGeom prst="roundRect">
            <a:avLst>
              <a:gd name="adj" fmla="val 21887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Jei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HbA</a:t>
            </a: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1c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viršijantis tikslinį </a:t>
            </a:r>
            <a:endParaRPr lang="en-GB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DE2E6844-E329-4002-ADD1-4ABA30D0BA37}"/>
              </a:ext>
            </a:extLst>
          </p:cNvPr>
          <p:cNvSpPr/>
          <p:nvPr/>
        </p:nvSpPr>
        <p:spPr>
          <a:xfrm>
            <a:off x="6793374" y="5489307"/>
            <a:ext cx="2098089" cy="288000"/>
          </a:xfrm>
          <a:prstGeom prst="roundRect">
            <a:avLst>
              <a:gd name="adj" fmla="val 21887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Jei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HbA</a:t>
            </a: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1c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viršijantis tikslinį </a:t>
            </a:r>
            <a:endParaRPr lang="en-GB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9941276D-0F9B-4F5D-A3F5-AC33C1046B43}"/>
              </a:ext>
            </a:extLst>
          </p:cNvPr>
          <p:cNvSpPr/>
          <p:nvPr/>
        </p:nvSpPr>
        <p:spPr>
          <a:xfrm>
            <a:off x="5250185" y="4380551"/>
            <a:ext cx="3465406" cy="441143"/>
          </a:xfrm>
          <a:prstGeom prst="roundRect">
            <a:avLst>
              <a:gd name="adj" fmla="val 50000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000" rIns="48000" rtlCol="0" anchor="ctr"/>
          <a:lstStyle/>
          <a:p>
            <a:pPr indent="10584" algn="ctr" defTabSz="609585">
              <a:tabLst>
                <a:tab pos="0" algn="l"/>
              </a:tabLst>
              <a:defRPr/>
            </a:pP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Pagalvoti apie mišrių insulinų</a:t>
            </a:r>
            <a:r>
              <a:rPr lang="lt-LT" sz="12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skyrimą</a:t>
            </a:r>
            <a:endParaRPr lang="en-GB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454416" y="913355"/>
            <a:ext cx="0" cy="309675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DFFD83FC-82A0-480D-B5C7-4FE2AC1514B5}"/>
              </a:ext>
            </a:extLst>
          </p:cNvPr>
          <p:cNvSpPr txBox="1"/>
          <p:nvPr/>
        </p:nvSpPr>
        <p:spPr>
          <a:xfrm>
            <a:off x="4509474" y="868804"/>
            <a:ext cx="339971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48000" rIns="48000" rtlCol="0">
            <a:spAutoFit/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200" dirty="0"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Skiriami 2 ar 3 vaistai CD gydyti, iš kurių vienas yra  GLP-1 </a:t>
            </a:r>
            <a:r>
              <a:rPr lang="lt-LT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analogas (ar be jų, jei GLP-1 </a:t>
            </a:r>
            <a:r>
              <a:rPr lang="lt-LT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kontraindikuotini</a:t>
            </a:r>
            <a:r>
              <a:rPr lang="lt-LT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nepasiekiama individualizuota tikslinė HbA1c reikšmė  (kai HbA1c yra </a:t>
            </a: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viršijantis tikslinį </a:t>
            </a:r>
            <a:r>
              <a:rPr lang="lt-LT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arba kai yra GLP-1 analogų vartojimo kontraindikacijų)</a:t>
            </a:r>
            <a:endParaRPr lang="en-GB" sz="1200" dirty="0">
              <a:latin typeface="Times New Roman" panose="02020603050405020304" pitchFamily="18" charset="0"/>
              <a:ea typeface="ＭＳ Ｐゴシック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>
            <a:cxnSpLocks/>
            <a:stCxn id="38" idx="2"/>
            <a:endCxn id="68" idx="3"/>
          </p:cNvCxnSpPr>
          <p:nvPr/>
        </p:nvCxnSpPr>
        <p:spPr>
          <a:xfrm flipH="1">
            <a:off x="2968428" y="2069133"/>
            <a:ext cx="3240906" cy="38273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2454416" y="1505278"/>
            <a:ext cx="0" cy="309675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2468466" y="2060680"/>
            <a:ext cx="0" cy="309675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2477817" y="2631650"/>
            <a:ext cx="0" cy="309675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2468466" y="3298408"/>
            <a:ext cx="0" cy="309675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2468466" y="4052016"/>
            <a:ext cx="0" cy="309675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cxnSpLocks/>
          </p:cNvCxnSpPr>
          <p:nvPr/>
        </p:nvCxnSpPr>
        <p:spPr>
          <a:xfrm>
            <a:off x="2518004" y="4658868"/>
            <a:ext cx="0" cy="287932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DFFD83FC-82A0-480D-B5C7-4FE2AC1514B5}"/>
              </a:ext>
            </a:extLst>
          </p:cNvPr>
          <p:cNvSpPr txBox="1"/>
          <p:nvPr/>
        </p:nvSpPr>
        <p:spPr>
          <a:xfrm>
            <a:off x="8023674" y="1898107"/>
            <a:ext cx="339971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48000" rIns="48000" rtlCol="0">
            <a:spAutoFit/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200" dirty="0"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Svarstyti insulino terapiją kaip pirmo pasirinkimo gydymą</a:t>
            </a:r>
            <a:endParaRPr lang="en-GB" sz="1200" dirty="0">
              <a:latin typeface="Times New Roman" panose="02020603050405020304" pitchFamily="18" charset="0"/>
              <a:ea typeface="ＭＳ Ｐゴシック" charset="0"/>
              <a:cs typeface="Times New Roman" panose="02020603050405020304" pitchFamily="18" charset="0"/>
            </a:endParaRPr>
          </a:p>
        </p:txBody>
      </p:sp>
      <p:sp>
        <p:nvSpPr>
          <p:cNvPr id="51" name="Rectangle: Rounded Corners 4">
            <a:extLst>
              <a:ext uri="{FF2B5EF4-FFF2-40B4-BE49-F238E27FC236}">
                <a16:creationId xmlns:a16="http://schemas.microsoft.com/office/drawing/2014/main" id="{FF9656A6-EC0B-4FBB-B2CD-89CAACD76335}"/>
              </a:ext>
            </a:extLst>
          </p:cNvPr>
          <p:cNvSpPr/>
          <p:nvPr/>
        </p:nvSpPr>
        <p:spPr>
          <a:xfrm>
            <a:off x="8373724" y="2841209"/>
            <a:ext cx="2949336" cy="1023841"/>
          </a:xfrm>
          <a:prstGeom prst="roundRect">
            <a:avLst>
              <a:gd name="adj" fmla="val 50000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Jei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HbA</a:t>
            </a: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1c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&gt;11 proc.</a:t>
            </a: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Yra insulino nepakankamumo požymių: podipsija, poliurija, svorio mažėjimas </a:t>
            </a:r>
            <a:endParaRPr lang="en-GB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2" name="Straight Arrow Connector 51"/>
          <p:cNvCxnSpPr>
            <a:cxnSpLocks/>
          </p:cNvCxnSpPr>
          <p:nvPr/>
        </p:nvCxnSpPr>
        <p:spPr>
          <a:xfrm>
            <a:off x="9756898" y="2462746"/>
            <a:ext cx="0" cy="409504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cxnSpLocks/>
            <a:endCxn id="99" idx="1"/>
          </p:cNvCxnSpPr>
          <p:nvPr/>
        </p:nvCxnSpPr>
        <p:spPr>
          <a:xfrm>
            <a:off x="3250652" y="4487760"/>
            <a:ext cx="1999533" cy="113363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: Rounded Corners 87">
            <a:extLst>
              <a:ext uri="{FF2B5EF4-FFF2-40B4-BE49-F238E27FC236}">
                <a16:creationId xmlns:a16="http://schemas.microsoft.com/office/drawing/2014/main" id="{96CFB6DA-AC57-4618-A016-5AF3058CA0AE}"/>
              </a:ext>
            </a:extLst>
          </p:cNvPr>
          <p:cNvSpPr/>
          <p:nvPr/>
        </p:nvSpPr>
        <p:spPr>
          <a:xfrm>
            <a:off x="6885111" y="6116062"/>
            <a:ext cx="2006352" cy="395747"/>
          </a:xfrm>
          <a:prstGeom prst="roundRect">
            <a:avLst>
              <a:gd name="adj" fmla="val 50000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Peržiūrėti CD mokymą, gydymą</a:t>
            </a:r>
            <a:endParaRPr lang="en-GB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7842418" y="5855129"/>
            <a:ext cx="0" cy="264416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cxnSpLocks/>
            <a:stCxn id="92" idx="3"/>
          </p:cNvCxnSpPr>
          <p:nvPr/>
        </p:nvCxnSpPr>
        <p:spPr>
          <a:xfrm>
            <a:off x="5735021" y="5229795"/>
            <a:ext cx="1065599" cy="326427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cxnSpLocks/>
          </p:cNvCxnSpPr>
          <p:nvPr/>
        </p:nvCxnSpPr>
        <p:spPr>
          <a:xfrm>
            <a:off x="7239741" y="4821694"/>
            <a:ext cx="0" cy="68573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E8BEADB9-9404-4EF8-8DA0-982F5593F278}"/>
              </a:ext>
            </a:extLst>
          </p:cNvPr>
          <p:cNvSpPr txBox="1"/>
          <p:nvPr/>
        </p:nvSpPr>
        <p:spPr>
          <a:xfrm>
            <a:off x="8972444" y="80193"/>
            <a:ext cx="320896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Cukrinio diabeto ir tarpinės hiperglikemijos diagnostikos ir gydymo vaistais, kurių įsigijimo išlaidos apmokamos Privalomojo sveikatos draudimo fondo biudžeto lėšomis, tvarkos aprašo</a:t>
            </a:r>
          </a:p>
          <a:p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priedas</a:t>
            </a:r>
          </a:p>
        </p:txBody>
      </p:sp>
      <p:pic>
        <p:nvPicPr>
          <p:cNvPr id="6" name="Paveikslėlis 5">
            <a:extLst>
              <a:ext uri="{FF2B5EF4-FFF2-40B4-BE49-F238E27FC236}">
                <a16:creationId xmlns:a16="http://schemas.microsoft.com/office/drawing/2014/main" id="{3CD8058D-DA98-4B23-9FC4-6A7FCB1C07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3323" y="507226"/>
            <a:ext cx="5743575" cy="180975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132A68F-B907-4BD2-B196-0C8A124A5773}"/>
              </a:ext>
            </a:extLst>
          </p:cNvPr>
          <p:cNvCxnSpPr>
            <a:cxnSpLocks/>
            <a:stCxn id="71" idx="3"/>
            <a:endCxn id="99" idx="0"/>
          </p:cNvCxnSpPr>
          <p:nvPr/>
        </p:nvCxnSpPr>
        <p:spPr>
          <a:xfrm>
            <a:off x="3750388" y="3071510"/>
            <a:ext cx="3232500" cy="1309041"/>
          </a:xfrm>
          <a:prstGeom prst="straightConnector1">
            <a:avLst/>
          </a:prstGeom>
          <a:ln w="952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294145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234</Words>
  <Application>Microsoft Office PowerPoint</Application>
  <PresentationFormat>Plačiaekranė</PresentationFormat>
  <Paragraphs>25</Paragraphs>
  <Slides>1</Slides>
  <Notes>1</Notes>
  <HiddenSlides>0</HiddenSlides>
  <MMClips>0</MMClips>
  <ScaleCrop>false</ScaleCrop>
  <HeadingPairs>
    <vt:vector size="6" baseType="variant">
      <vt:variant>
        <vt:lpstr>Naudojami šriftai</vt:lpstr>
      </vt:variant>
      <vt:variant>
        <vt:i4>5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Verdana</vt:lpstr>
      <vt:lpstr>„Office“ tema</vt:lpstr>
      <vt:lpstr>„PowerPoint“ pateiktis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„PowerPoint“ pateiktis</dc:title>
  <dc:creator>Genovaitė Klimienė</dc:creator>
  <cp:lastModifiedBy>Arvydas Gabrilavičius</cp:lastModifiedBy>
  <cp:revision>49</cp:revision>
  <cp:lastPrinted>2021-09-08T13:29:44Z</cp:lastPrinted>
  <dcterms:created xsi:type="dcterms:W3CDTF">2021-09-03T07:53:06Z</dcterms:created>
  <dcterms:modified xsi:type="dcterms:W3CDTF">2021-12-15T07:43:49Z</dcterms:modified>
</cp:coreProperties>
</file>