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ACA25C4-23E1-AE09-FF35-BFD6B7579AA3}" name="Arvydas Gabrilavičius" initials="AG" userId="S::Arvydas.Gabrilavicius@sam.lt::5a2797c2-a7ac-4715-b79a-1d6918259948" providerId="AD"/>
  <p188:author id="{F657AEE3-E184-E69B-5383-5DC33BF1D1D6}" name="Vita Korsakienė" initials="VK" userId="S::vita.korsakiene@sam.lt::6c82ed8c-2da8-477f-9581-631262fddf0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92" autoAdjust="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C7F488-AD71-4081-BB1D-E2CFF15C9EF6}" type="datetimeFigureOut">
              <a:rPr lang="lt-LT" smtClean="0"/>
              <a:pPr/>
              <a:t>2021.12.15</a:t>
            </a:fld>
            <a:endParaRPr lang="lt-LT"/>
          </a:p>
        </p:txBody>
      </p:sp>
      <p:sp>
        <p:nvSpPr>
          <p:cNvPr id="4" name="Skaidrės vaizdo vietos rezervavimo ženkla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Pastabų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A262D9-4C64-4704-BAC1-4781183CDEDD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002629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6E89B1-B476-4C59-A1AE-E6F2A1941AB8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8684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F3A0D770-DBD7-4666-A613-84D54FF8CF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02BFA70C-EE55-4DD5-95EC-3A9B7A2A71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/>
              <a:t>Spustelėkite norėdami redaguoti šablono paantraštės stilių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284E48AA-4904-4EF9-8FB0-70A3BA3EA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pPr/>
              <a:t>2021.12.15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42AF314F-2337-413C-87AE-C185E66E1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761FC41F-9644-4CF6-BAA8-AFD98C074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66383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38952CB3-0203-4E8F-8C4E-9FFD4134B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6CB848EA-8990-4885-A117-6586A47F1D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28B10BFA-1E80-411E-AC82-8E74444E1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pPr/>
              <a:t>2021.12.15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BE573951-87A6-4B1A-B055-3B60E23FC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FB6C983C-2273-483C-B0A2-D9772FC7A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855285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>
            <a:extLst>
              <a:ext uri="{FF2B5EF4-FFF2-40B4-BE49-F238E27FC236}">
                <a16:creationId xmlns:a16="http://schemas.microsoft.com/office/drawing/2014/main" id="{5129927C-A90E-4525-83AF-57F663375F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AB1D10C4-6346-4AE7-A542-2E0D5DF6EA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F13885E1-5639-4376-916E-5AC0DAD57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pPr/>
              <a:t>2021.12.15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4D2449DF-11CD-4378-9272-858D65CBE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367F09CC-B55A-4C5D-9997-FCF2A15B3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279357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2400" y="687227"/>
            <a:ext cx="11347200" cy="521883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22400" y="6022611"/>
            <a:ext cx="10400499" cy="431107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800">
                <a:solidFill>
                  <a:schemeClr val="accent3"/>
                </a:solidFill>
              </a:defRPr>
            </a:lvl1pPr>
            <a:lvl2pPr>
              <a:defRPr sz="1067"/>
            </a:lvl2pPr>
            <a:lvl3pPr>
              <a:defRPr sz="1067"/>
            </a:lvl3pPr>
            <a:lvl4pPr>
              <a:defRPr sz="1067"/>
            </a:lvl4pPr>
            <a:lvl5pPr>
              <a:defRPr sz="1067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3078152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304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8A8C575D-50E2-4881-9FF5-6F19A239C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E4C3DA4A-E0C3-4683-B86D-EBFDDFC578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59530971-442E-4C16-9D5E-4EE0B8B9C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pPr/>
              <a:t>2021.12.15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6F5445E8-D7C9-4C56-B91A-6CD46123A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EC95D067-D7B9-4610-B682-5A9B5A0E4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291756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F63E6D5E-F078-4454-BEBD-DD9F6ED87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64EC8715-56AC-4574-9610-92A14BC91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7622405C-961E-4C39-A076-91240A6EF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pPr/>
              <a:t>2021.12.15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1D29DBFC-13CC-4723-B7BC-C6E7EC61E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6BE12705-901A-4D71-ACFE-E9BD36EC7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014293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9EB37048-0F2C-4C3A-9E8F-D531FDE0C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29CC206C-1010-447E-841F-66F366BA4C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7C93C90A-D628-422D-B615-2BB53CF278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49B50821-61EE-4783-AA5A-3405D6B81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pPr/>
              <a:t>2021.12.15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A1B2B9FC-1472-4715-B869-982ED0E98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B430E88E-09A9-447B-B1AC-08755D0B3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60161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AD3EB92-C841-4EF4-8B5D-4AFF10333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0FC313BA-F902-49DB-AD49-692091C84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F974EA37-8030-4C09-A17D-2A4312B784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Teksto vietos rezervavimo ženklas 4">
            <a:extLst>
              <a:ext uri="{FF2B5EF4-FFF2-40B4-BE49-F238E27FC236}">
                <a16:creationId xmlns:a16="http://schemas.microsoft.com/office/drawing/2014/main" id="{F49A86FE-B8BA-409F-80CD-D1CF0B0E1C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6" name="Turinio vietos rezervavimo ženklas 5">
            <a:extLst>
              <a:ext uri="{FF2B5EF4-FFF2-40B4-BE49-F238E27FC236}">
                <a16:creationId xmlns:a16="http://schemas.microsoft.com/office/drawing/2014/main" id="{139E9BD4-D6F1-4663-8277-4696E3D169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7" name="Datos vietos rezervavimo ženklas 6">
            <a:extLst>
              <a:ext uri="{FF2B5EF4-FFF2-40B4-BE49-F238E27FC236}">
                <a16:creationId xmlns:a16="http://schemas.microsoft.com/office/drawing/2014/main" id="{5EE0AE44-0B49-41BF-A62F-D9E2E60CF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pPr/>
              <a:t>2021.12.15</a:t>
            </a:fld>
            <a:endParaRPr lang="lt-LT"/>
          </a:p>
        </p:txBody>
      </p:sp>
      <p:sp>
        <p:nvSpPr>
          <p:cNvPr id="8" name="Poraštės vietos rezervavimo ženklas 7">
            <a:extLst>
              <a:ext uri="{FF2B5EF4-FFF2-40B4-BE49-F238E27FC236}">
                <a16:creationId xmlns:a16="http://schemas.microsoft.com/office/drawing/2014/main" id="{9A40F9C2-F69F-4120-9F80-C9EA52866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>
            <a:extLst>
              <a:ext uri="{FF2B5EF4-FFF2-40B4-BE49-F238E27FC236}">
                <a16:creationId xmlns:a16="http://schemas.microsoft.com/office/drawing/2014/main" id="{DA31B1DF-518E-4223-AC94-F88DEBB47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86869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2E8344D6-56ED-4804-8DE8-60129299F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Datos vietos rezervavimo ženklas 2">
            <a:extLst>
              <a:ext uri="{FF2B5EF4-FFF2-40B4-BE49-F238E27FC236}">
                <a16:creationId xmlns:a16="http://schemas.microsoft.com/office/drawing/2014/main" id="{EA6B7C94-42AB-44AC-9365-7C7729674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pPr/>
              <a:t>2021.12.15</a:t>
            </a:fld>
            <a:endParaRPr lang="lt-LT"/>
          </a:p>
        </p:txBody>
      </p:sp>
      <p:sp>
        <p:nvSpPr>
          <p:cNvPr id="4" name="Poraštės vietos rezervavimo ženklas 3">
            <a:extLst>
              <a:ext uri="{FF2B5EF4-FFF2-40B4-BE49-F238E27FC236}">
                <a16:creationId xmlns:a16="http://schemas.microsoft.com/office/drawing/2014/main" id="{90080A3F-E424-4DEF-8E89-D4B6D6CBC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>
            <a:extLst>
              <a:ext uri="{FF2B5EF4-FFF2-40B4-BE49-F238E27FC236}">
                <a16:creationId xmlns:a16="http://schemas.microsoft.com/office/drawing/2014/main" id="{2D1FFBE1-D7C3-4344-97AA-1D0151D39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722385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>
            <a:extLst>
              <a:ext uri="{FF2B5EF4-FFF2-40B4-BE49-F238E27FC236}">
                <a16:creationId xmlns:a16="http://schemas.microsoft.com/office/drawing/2014/main" id="{1195AEF4-1475-4EE3-8482-7A515B978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pPr/>
              <a:t>2021.12.15</a:t>
            </a:fld>
            <a:endParaRPr lang="lt-LT"/>
          </a:p>
        </p:txBody>
      </p:sp>
      <p:sp>
        <p:nvSpPr>
          <p:cNvPr id="3" name="Poraštės vietos rezervavimo ženklas 2">
            <a:extLst>
              <a:ext uri="{FF2B5EF4-FFF2-40B4-BE49-F238E27FC236}">
                <a16:creationId xmlns:a16="http://schemas.microsoft.com/office/drawing/2014/main" id="{1482ADF2-DBEE-41DC-932A-4EE4774BA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>
            <a:extLst>
              <a:ext uri="{FF2B5EF4-FFF2-40B4-BE49-F238E27FC236}">
                <a16:creationId xmlns:a16="http://schemas.microsoft.com/office/drawing/2014/main" id="{940AB14B-8440-47D2-8225-7FB6F3143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743517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14A4B052-A8EE-4524-8E07-F28B9B5B7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91FEBDB9-846F-410F-8B7B-8383141DF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04B652EA-4AC3-4B66-906C-9F637AA822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2DD2C174-C4F6-4D6A-92FF-5025D9A4E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pPr/>
              <a:t>2021.12.15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182455E7-081C-4D0F-B2AF-5F884E109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5E138598-5E66-43E3-952F-96B003F3F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77061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DDA342CF-4509-4EB3-93DE-CE1A4D26A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Paveikslėlio vietos rezervavimo ženklas 2">
            <a:extLst>
              <a:ext uri="{FF2B5EF4-FFF2-40B4-BE49-F238E27FC236}">
                <a16:creationId xmlns:a16="http://schemas.microsoft.com/office/drawing/2014/main" id="{AE82312B-F8B2-4D5C-84FD-04C982145B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B2F1D1B7-C222-45A8-8482-7352490BAF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81D85F3A-6F43-4F80-A2BB-ECDCF4E9D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C85D-80D9-4122-9054-4979942546A0}" type="datetimeFigureOut">
              <a:rPr lang="lt-LT" smtClean="0"/>
              <a:pPr/>
              <a:t>2021.12.15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36AB1B83-3646-4EDB-8E11-8D81CBDFD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EA025061-06E9-4C97-859A-40056977F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467098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>
            <a:extLst>
              <a:ext uri="{FF2B5EF4-FFF2-40B4-BE49-F238E27FC236}">
                <a16:creationId xmlns:a16="http://schemas.microsoft.com/office/drawing/2014/main" id="{C0772D13-2DF9-4A91-9C7E-6C480F8CD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0B267367-210C-4A4D-BB40-90A3C3D1E4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81F6C24E-1F17-4350-A535-8F73BD562B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3C85D-80D9-4122-9054-4979942546A0}" type="datetimeFigureOut">
              <a:rPr lang="lt-LT" smtClean="0"/>
              <a:pPr/>
              <a:t>2021.12.15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CC159F16-4482-4DFE-A131-FA95E4963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BFBFDD90-4BDD-4FCC-8741-1135E53D93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8E848-3A0F-4C99-9BBC-67D2EAE21465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73512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Rectangle: Rounded Corners 314">
            <a:extLst>
              <a:ext uri="{FF2B5EF4-FFF2-40B4-BE49-F238E27FC236}">
                <a16:creationId xmlns:a16="http://schemas.microsoft.com/office/drawing/2014/main" id="{5FB2A3C9-9CC7-463C-BAC1-DE271B5F3451}"/>
              </a:ext>
            </a:extLst>
          </p:cNvPr>
          <p:cNvSpPr/>
          <p:nvPr/>
        </p:nvSpPr>
        <p:spPr>
          <a:xfrm>
            <a:off x="403976" y="405839"/>
            <a:ext cx="4945853" cy="336007"/>
          </a:xfrm>
          <a:prstGeom prst="roundRect">
            <a:avLst>
              <a:gd name="adj" fmla="val 1816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>
              <a:defRPr/>
            </a:pP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Pirmasis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vaistas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metforminas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gyvensenos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mokymas</a:t>
            </a:r>
          </a:p>
          <a:p>
            <a:pPr algn="ctr" defTabSz="914377">
              <a:defRPr/>
            </a:pP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(k</a:t>
            </a: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ū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mas</a:t>
            </a: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ė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valdymas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fizinis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aktyvumas</a:t>
            </a:r>
            <a:r>
              <a:rPr lang="en-GB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200" b="1" baseline="30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2028541-E98B-442E-B85C-AB891A9216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3630" y="5975568"/>
            <a:ext cx="11624102" cy="448220"/>
          </a:xfrm>
        </p:spPr>
        <p:txBody>
          <a:bodyPr/>
          <a:lstStyle/>
          <a:p>
            <a:endParaRPr lang="en-GB" sz="900" dirty="0">
              <a:solidFill>
                <a:schemeClr val="tx1"/>
              </a:solidFill>
            </a:endParaRPr>
          </a:p>
          <a:p>
            <a:r>
              <a:rPr lang="lt-LT" sz="900" dirty="0">
                <a:solidFill>
                  <a:schemeClr val="tx1"/>
                </a:solidFill>
              </a:rPr>
              <a:t>PASTABOS:</a:t>
            </a:r>
          </a:p>
          <a:p>
            <a:r>
              <a:rPr lang="lt-LT" sz="900" dirty="0">
                <a:solidFill>
                  <a:schemeClr val="tx1"/>
                </a:solidFill>
              </a:rPr>
              <a:t>1. Nurodytų kompensuojamųjų vaistų, kurių metinė paciento gydymo kaina mažiausia, pavadinimai skelbiami pažymose apie vaistų, įrašytų į kompensuojamųjų vaistinių preparatų kainyną, mažiausią gydymo kainą  VLK interneto svetainėje. </a:t>
            </a:r>
          </a:p>
          <a:p>
            <a:r>
              <a:rPr lang="lt-LT" sz="9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2. </a:t>
            </a:r>
            <a:r>
              <a:rPr lang="en-GB" sz="900" dirty="0">
                <a:solidFill>
                  <a:schemeClr val="tx1"/>
                </a:solidFill>
              </a:rPr>
              <a:t>SGLT</a:t>
            </a:r>
            <a:r>
              <a:rPr lang="lt-LT" sz="900" dirty="0">
                <a:solidFill>
                  <a:schemeClr val="tx1"/>
                </a:solidFill>
              </a:rPr>
              <a:t>-</a:t>
            </a:r>
            <a:r>
              <a:rPr lang="en-GB" sz="900" dirty="0">
                <a:solidFill>
                  <a:schemeClr val="tx1"/>
                </a:solidFill>
              </a:rPr>
              <a:t>2i </a:t>
            </a:r>
            <a:r>
              <a:rPr lang="lt-LT" sz="900" dirty="0">
                <a:solidFill>
                  <a:schemeClr val="tx1"/>
                </a:solidFill>
              </a:rPr>
              <a:t>indikacijos esant inkstų funkcijos sutrikimui bei a</a:t>
            </a:r>
            <a:r>
              <a:rPr lang="en-GB" sz="900" dirty="0">
                <a:solidFill>
                  <a:schemeClr val="tx1"/>
                </a:solidFill>
              </a:rPr>
              <a:t>GF</a:t>
            </a:r>
            <a:r>
              <a:rPr lang="lt-LT" sz="900" dirty="0">
                <a:solidFill>
                  <a:schemeClr val="tx1"/>
                </a:solidFill>
              </a:rPr>
              <a:t>G rodiklis, kada pradedami ir tęsiami vaistai, skiriasi. </a:t>
            </a:r>
          </a:p>
        </p:txBody>
      </p:sp>
      <p:sp>
        <p:nvSpPr>
          <p:cNvPr id="299" name="Rectangle: Rounded Corners 298">
            <a:extLst>
              <a:ext uri="{FF2B5EF4-FFF2-40B4-BE49-F238E27FC236}">
                <a16:creationId xmlns:a16="http://schemas.microsoft.com/office/drawing/2014/main" id="{B4F481F2-7271-4C33-A3FC-6F7660B04D8D}"/>
              </a:ext>
            </a:extLst>
          </p:cNvPr>
          <p:cNvSpPr/>
          <p:nvPr/>
        </p:nvSpPr>
        <p:spPr>
          <a:xfrm>
            <a:off x="403976" y="1669534"/>
            <a:ext cx="2038021" cy="800513"/>
          </a:xfrm>
          <a:prstGeom prst="roundRect">
            <a:avLst>
              <a:gd name="adj" fmla="val 6616"/>
            </a:avLst>
          </a:prstGeom>
          <a:solidFill>
            <a:schemeClr val="bg1"/>
          </a:solidFill>
          <a:ln w="9525">
            <a:solidFill>
              <a:srgbClr val="009F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667">
              <a:solidFill>
                <a:schemeClr val="tx1"/>
              </a:solidFill>
              <a:latin typeface="Verdana"/>
            </a:endParaRPr>
          </a:p>
        </p:txBody>
      </p:sp>
      <p:sp>
        <p:nvSpPr>
          <p:cNvPr id="298" name="TextBox 297">
            <a:extLst>
              <a:ext uri="{FF2B5EF4-FFF2-40B4-BE49-F238E27FC236}">
                <a16:creationId xmlns:a16="http://schemas.microsoft.com/office/drawing/2014/main" id="{992793CA-30FF-43BE-A8B0-D50861C5C210}"/>
              </a:ext>
            </a:extLst>
          </p:cNvPr>
          <p:cNvSpPr txBox="1"/>
          <p:nvPr/>
        </p:nvSpPr>
        <p:spPr>
          <a:xfrm>
            <a:off x="610841" y="1672783"/>
            <a:ext cx="16068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000" b="1" dirty="0"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ŠKL</a:t>
            </a:r>
            <a:r>
              <a:rPr lang="en-GB" sz="1000" b="1" dirty="0"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 </a:t>
            </a:r>
            <a:r>
              <a:rPr lang="lt-LT" sz="1000" b="1" dirty="0"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vyrauja</a:t>
            </a:r>
            <a:endParaRPr lang="en-GB" sz="1000" b="1" dirty="0">
              <a:latin typeface="Times New Roman" panose="02020603050405020304" pitchFamily="18" charset="0"/>
              <a:ea typeface="ＭＳ Ｐゴシック" charset="0"/>
              <a:cs typeface="Times New Roman" panose="02020603050405020304" pitchFamily="18" charset="0"/>
            </a:endParaRPr>
          </a:p>
        </p:txBody>
      </p:sp>
      <p:sp>
        <p:nvSpPr>
          <p:cNvPr id="285" name="Rectangle: Rounded Corners 284">
            <a:extLst>
              <a:ext uri="{FF2B5EF4-FFF2-40B4-BE49-F238E27FC236}">
                <a16:creationId xmlns:a16="http://schemas.microsoft.com/office/drawing/2014/main" id="{979417B4-A426-4D19-BD81-9EC3AF542469}"/>
              </a:ext>
            </a:extLst>
          </p:cNvPr>
          <p:cNvSpPr/>
          <p:nvPr/>
        </p:nvSpPr>
        <p:spPr>
          <a:xfrm>
            <a:off x="266716" y="4464196"/>
            <a:ext cx="2245067" cy="1453812"/>
          </a:xfrm>
          <a:prstGeom prst="roundRect">
            <a:avLst>
              <a:gd name="adj" fmla="val 4145"/>
            </a:avLst>
          </a:prstGeom>
          <a:solidFill>
            <a:schemeClr val="bg1"/>
          </a:solidFill>
          <a:ln w="9525">
            <a:solidFill>
              <a:srgbClr val="009F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0" rIns="0" bIns="0" rtlCol="0" anchor="t"/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Jei reikia toliau intensyvinti gydymą ar pacientas netoleruoja 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GLP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 (ar)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SGLT-2i,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Vartojantiems 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GLP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pridėti 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SGLT-2i</a:t>
            </a:r>
            <a:r>
              <a:rPr lang="lt-LT" sz="10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DPP-4i</a:t>
            </a:r>
            <a:r>
              <a:rPr lang="lt-LT" sz="10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jei negydomas 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GLP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Bazinis insulinas</a:t>
            </a:r>
            <a:endParaRPr lang="lt-LT" sz="1000" strike="sngStrike" baseline="30000" dirty="0">
              <a:solidFill>
                <a:schemeClr val="tx1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TZD</a:t>
            </a:r>
            <a:endParaRPr lang="lt-LT" sz="1000" baseline="30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endParaRPr lang="en-GB" sz="1000" baseline="30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5" name="Rectangle: Rounded Corners 294">
            <a:extLst>
              <a:ext uri="{FF2B5EF4-FFF2-40B4-BE49-F238E27FC236}">
                <a16:creationId xmlns:a16="http://schemas.microsoft.com/office/drawing/2014/main" id="{880B378F-094B-4CCF-B62E-8683025902F3}"/>
              </a:ext>
            </a:extLst>
          </p:cNvPr>
          <p:cNvSpPr/>
          <p:nvPr/>
        </p:nvSpPr>
        <p:spPr>
          <a:xfrm>
            <a:off x="447782" y="4134226"/>
            <a:ext cx="2064001" cy="194140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67" b="1" dirty="0">
                <a:solidFill>
                  <a:schemeClr val="tx1"/>
                </a:solidFill>
                <a:latin typeface="Verdana"/>
              </a:rPr>
              <a:t> HbA1c </a:t>
            </a:r>
            <a:r>
              <a:rPr lang="lt-LT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viršijantis tikslinį </a:t>
            </a:r>
            <a:endParaRPr lang="en-GB" sz="1067" b="1" dirty="0">
              <a:solidFill>
                <a:schemeClr val="tx1"/>
              </a:solidFill>
              <a:latin typeface="Verdana"/>
            </a:endParaRP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6F905100-3D2F-48EC-BD19-CC229B594A52}"/>
              </a:ext>
            </a:extLst>
          </p:cNvPr>
          <p:cNvCxnSpPr>
            <a:cxnSpLocks/>
          </p:cNvCxnSpPr>
          <p:nvPr/>
        </p:nvCxnSpPr>
        <p:spPr>
          <a:xfrm>
            <a:off x="1303547" y="1418997"/>
            <a:ext cx="0" cy="231309"/>
          </a:xfrm>
          <a:prstGeom prst="straightConnector1">
            <a:avLst/>
          </a:prstGeom>
          <a:ln w="9525">
            <a:solidFill>
              <a:srgbClr val="CC006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4" name="Rectangle: Rounded Corners 303">
            <a:extLst>
              <a:ext uri="{FF2B5EF4-FFF2-40B4-BE49-F238E27FC236}">
                <a16:creationId xmlns:a16="http://schemas.microsoft.com/office/drawing/2014/main" id="{75A74BCB-67C5-4F48-9A97-E202CF115056}"/>
              </a:ext>
            </a:extLst>
          </p:cNvPr>
          <p:cNvSpPr/>
          <p:nvPr/>
        </p:nvSpPr>
        <p:spPr>
          <a:xfrm>
            <a:off x="417595" y="2782942"/>
            <a:ext cx="2043536" cy="1129777"/>
          </a:xfrm>
          <a:prstGeom prst="roundRect">
            <a:avLst>
              <a:gd name="adj" fmla="val 3178"/>
            </a:avLst>
          </a:prstGeom>
          <a:solidFill>
            <a:schemeClr val="bg1"/>
          </a:solidFill>
          <a:ln w="9525">
            <a:solidFill>
              <a:srgbClr val="009F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endParaRPr lang="lt-LT" sz="800" b="1" dirty="0">
              <a:solidFill>
                <a:schemeClr val="tx1"/>
              </a:solidFill>
              <a:latin typeface="Verdana"/>
            </a:endParaRP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GLP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lt-LT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lt-LT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lt-LT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SGLT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2i</a:t>
            </a:r>
            <a:r>
              <a:rPr lang="lt-LT" sz="10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jei tinkamas a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GF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lt-LT" sz="10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1000" baseline="30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667" baseline="30000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486B6D62-576D-4E3E-BBFF-03C3300411DD}"/>
              </a:ext>
            </a:extLst>
          </p:cNvPr>
          <p:cNvSpPr/>
          <p:nvPr/>
        </p:nvSpPr>
        <p:spPr>
          <a:xfrm>
            <a:off x="2611750" y="4546234"/>
            <a:ext cx="2106595" cy="1289737"/>
          </a:xfrm>
          <a:prstGeom prst="roundRect">
            <a:avLst>
              <a:gd name="adj" fmla="val 2487"/>
            </a:avLst>
          </a:prstGeom>
          <a:solidFill>
            <a:schemeClr val="bg1"/>
          </a:solidFill>
          <a:ln w="9525">
            <a:solidFill>
              <a:srgbClr val="009F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0" rIns="0" bIns="0" rtlCol="0" anchor="t"/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800" dirty="0">
                <a:solidFill>
                  <a:schemeClr val="tx1"/>
                </a:solidFill>
                <a:latin typeface="Verdana"/>
              </a:rPr>
              <a:t>- 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Vengti 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TZD 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esant ŠN </a:t>
            </a:r>
            <a:endParaRPr lang="en-GB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917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121917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Vartojantiems SGLT-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2i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pridėti GLP-1 </a:t>
            </a:r>
          </a:p>
          <a:p>
            <a:pPr marL="171450" indent="-171450" defTabSz="121917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DPP-4i (n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en-GB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ks</a:t>
            </a:r>
            <a:r>
              <a:rPr lang="en-GB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agliptin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esant ŠN 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jei negydomas 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GLP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</a:p>
          <a:p>
            <a:pPr defTabSz="914377">
              <a:defRPr/>
            </a:pP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Bazinis insulinas</a:t>
            </a:r>
            <a:endParaRPr lang="lt-LT" sz="1000" strike="sngStrike" baseline="30000" dirty="0">
              <a:solidFill>
                <a:schemeClr val="tx1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endParaRPr lang="en-GB" sz="1000" baseline="30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3" name="Rectangle: Rounded Corners 312">
            <a:extLst>
              <a:ext uri="{FF2B5EF4-FFF2-40B4-BE49-F238E27FC236}">
                <a16:creationId xmlns:a16="http://schemas.microsoft.com/office/drawing/2014/main" id="{099A3525-ED49-4A5F-8875-7ACBC07A4E48}"/>
              </a:ext>
            </a:extLst>
          </p:cNvPr>
          <p:cNvSpPr/>
          <p:nvPr/>
        </p:nvSpPr>
        <p:spPr>
          <a:xfrm>
            <a:off x="2527533" y="4132660"/>
            <a:ext cx="2064001" cy="194141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67" b="1" dirty="0">
                <a:solidFill>
                  <a:schemeClr val="tx1"/>
                </a:solidFill>
                <a:latin typeface="Verdana"/>
              </a:rPr>
              <a:t>HbA1c </a:t>
            </a:r>
            <a:r>
              <a:rPr lang="lt-LT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viršijantis tikslinį </a:t>
            </a:r>
            <a:endParaRPr lang="en-GB" sz="1067" b="1" dirty="0">
              <a:solidFill>
                <a:schemeClr val="tx1"/>
              </a:solidFill>
              <a:latin typeface="Verdana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3D9D311-F1CA-476B-8A21-9E14F8F850D0}"/>
              </a:ext>
            </a:extLst>
          </p:cNvPr>
          <p:cNvGrpSpPr/>
          <p:nvPr/>
        </p:nvGrpSpPr>
        <p:grpSpPr>
          <a:xfrm>
            <a:off x="2572232" y="1655497"/>
            <a:ext cx="2064000" cy="2257332"/>
            <a:chOff x="1669837" y="1323545"/>
            <a:chExt cx="1548000" cy="1734038"/>
          </a:xfrm>
        </p:grpSpPr>
        <p:sp>
          <p:nvSpPr>
            <p:cNvPr id="306" name="Rectangle: Rounded Corners 305">
              <a:extLst>
                <a:ext uri="{FF2B5EF4-FFF2-40B4-BE49-F238E27FC236}">
                  <a16:creationId xmlns:a16="http://schemas.microsoft.com/office/drawing/2014/main" id="{0AF68F2A-D911-4512-94E8-93281DF8E657}"/>
                </a:ext>
              </a:extLst>
            </p:cNvPr>
            <p:cNvSpPr/>
            <p:nvPr/>
          </p:nvSpPr>
          <p:spPr>
            <a:xfrm>
              <a:off x="1669837" y="1323545"/>
              <a:ext cx="1548000" cy="620662"/>
            </a:xfrm>
            <a:prstGeom prst="roundRect">
              <a:avLst>
                <a:gd name="adj" fmla="val 3825"/>
              </a:avLst>
            </a:prstGeom>
            <a:solidFill>
              <a:schemeClr val="bg1"/>
            </a:solidFill>
            <a:ln w="9525">
              <a:solidFill>
                <a:srgbClr val="009F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 dirty="0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258" name="Rectangle: Rounded Corners 257">
              <a:extLst>
                <a:ext uri="{FF2B5EF4-FFF2-40B4-BE49-F238E27FC236}">
                  <a16:creationId xmlns:a16="http://schemas.microsoft.com/office/drawing/2014/main" id="{BEC47767-D27B-4B95-B08C-E7E5223D5EE9}"/>
                </a:ext>
              </a:extLst>
            </p:cNvPr>
            <p:cNvSpPr/>
            <p:nvPr/>
          </p:nvSpPr>
          <p:spPr>
            <a:xfrm>
              <a:off x="1682459" y="2208200"/>
              <a:ext cx="1520969" cy="849383"/>
            </a:xfrm>
            <a:prstGeom prst="roundRect">
              <a:avLst>
                <a:gd name="adj" fmla="val 3899"/>
              </a:avLst>
            </a:prstGeom>
            <a:solidFill>
              <a:schemeClr val="bg1"/>
            </a:solidFill>
            <a:ln w="9525">
              <a:solidFill>
                <a:srgbClr val="009F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t"/>
            <a:lstStyle/>
            <a:p>
              <a:pPr algn="ctr" defTabSz="914377">
                <a:defRPr/>
              </a:pPr>
              <a:r>
                <a:rPr lang="lt-LT" sz="1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TINKAMESNIS</a:t>
              </a:r>
            </a:p>
            <a:p>
              <a:pPr algn="ctr" defTabSz="914377">
                <a:defRPr/>
              </a:pPr>
              <a:r>
                <a:rPr lang="en-GB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SGLT</a:t>
              </a:r>
              <a:r>
                <a:rPr lang="lt-LT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en-GB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2i</a:t>
              </a:r>
              <a:r>
                <a:rPr lang="lt-LT" sz="1000" baseline="30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lt-LT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jei tinkamas a</a:t>
              </a:r>
              <a:r>
                <a:rPr lang="en-GB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GF</a:t>
              </a:r>
              <a:r>
                <a:rPr lang="lt-LT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 </a:t>
              </a:r>
              <a:r>
                <a:rPr lang="lt-LT" sz="1000" baseline="30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lt-LT" sz="1000" baseline="30000" dirty="0">
                  <a:solidFill>
                    <a:schemeClr val="tx1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lt-LT" sz="1000" baseline="30000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  <a:p>
              <a:pPr algn="ctr" defTabSz="914377">
                <a:defRPr/>
              </a:pPr>
              <a:endParaRPr lang="lt-LT" sz="1000" baseline="30000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  <a:p>
              <a:pPr algn="ctr" defTabSz="914377">
                <a:defRPr/>
              </a:pPr>
              <a:endParaRPr lang="lt-LT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 defTabSz="914377">
                <a:defRPr/>
              </a:pPr>
              <a:r>
                <a:rPr lang="lt-LT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Jei SGLT-</a:t>
              </a:r>
              <a:r>
                <a:rPr lang="en-GB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2i</a:t>
              </a:r>
              <a:r>
                <a:rPr lang="lt-LT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netoleruojami ar </a:t>
              </a:r>
              <a:r>
                <a:rPr lang="lt-LT" sz="1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kontraindikuotini</a:t>
              </a:r>
              <a:r>
                <a:rPr lang="lt-LT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ar aGFG</a:t>
              </a:r>
              <a:r>
                <a:rPr lang="lt-LT" sz="1000" baseline="30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lt-LT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mažiau nei tinkamas - GLP-1</a:t>
              </a:r>
              <a:endParaRPr lang="lt-LT" sz="1000" baseline="30000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  <a:p>
              <a:pPr algn="ctr" defTabSz="914377">
                <a:defRPr/>
              </a:pPr>
              <a:endParaRPr lang="lt-LT" sz="800" baseline="30000" dirty="0">
                <a:solidFill>
                  <a:schemeClr val="tx1"/>
                </a:solidFill>
                <a:latin typeface="Verdana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 defTabSz="914377">
                <a:defRPr/>
              </a:pPr>
              <a:endParaRPr lang="lt-LT" sz="667" baseline="30000" dirty="0">
                <a:solidFill>
                  <a:schemeClr val="tx1"/>
                </a:solidFill>
                <a:latin typeface="Verdana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 defTabSz="914377">
                <a:defRPr/>
              </a:pPr>
              <a:endParaRPr lang="en-GB" sz="667" baseline="30000" dirty="0">
                <a:solidFill>
                  <a:schemeClr val="tx1"/>
                </a:solidFill>
                <a:latin typeface="Verdana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23546CB-696D-4471-9B6C-133CB7AB42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9837" y="2462224"/>
              <a:ext cx="1489679" cy="8485"/>
            </a:xfrm>
            <a:prstGeom prst="line">
              <a:avLst/>
            </a:prstGeom>
            <a:ln>
              <a:solidFill>
                <a:srgbClr val="007C9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E954C9DE-3210-46B9-A0D7-001F9A2A3E04}"/>
                </a:ext>
              </a:extLst>
            </p:cNvPr>
            <p:cNvSpPr txBox="1"/>
            <p:nvPr/>
          </p:nvSpPr>
          <p:spPr>
            <a:xfrm>
              <a:off x="2183817" y="2503415"/>
              <a:ext cx="332627" cy="11821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lt-LT" sz="1000" b="1" dirty="0">
                  <a:latin typeface="Times New Roman" panose="02020603050405020304" pitchFamily="18" charset="0"/>
                  <a:ea typeface="ＭＳ Ｐゴシック" charset="0"/>
                  <a:cs typeface="Times New Roman" panose="02020603050405020304" pitchFamily="18" charset="0"/>
                </a:rPr>
                <a:t>ar</a:t>
              </a:r>
              <a:endParaRPr lang="en-GB" sz="1000" b="1" dirty="0"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12" name="Rectangle: Rounded Corners 311">
            <a:extLst>
              <a:ext uri="{FF2B5EF4-FFF2-40B4-BE49-F238E27FC236}">
                <a16:creationId xmlns:a16="http://schemas.microsoft.com/office/drawing/2014/main" id="{7D50C286-5540-4DE8-96DE-CE351B714123}"/>
              </a:ext>
            </a:extLst>
          </p:cNvPr>
          <p:cNvSpPr/>
          <p:nvPr/>
        </p:nvSpPr>
        <p:spPr>
          <a:xfrm>
            <a:off x="488388" y="903470"/>
            <a:ext cx="3776644" cy="393048"/>
          </a:xfrm>
          <a:prstGeom prst="round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Diagnozuota ŠKL, LIL, ŠN ar ŠKL rizikos veiksniai</a:t>
            </a:r>
            <a:endParaRPr lang="en-GB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03CAB83-01EF-48D9-9C2B-F53C7B22322C}"/>
              </a:ext>
            </a:extLst>
          </p:cNvPr>
          <p:cNvGrpSpPr/>
          <p:nvPr/>
        </p:nvGrpSpPr>
        <p:grpSpPr>
          <a:xfrm>
            <a:off x="9898108" y="975653"/>
            <a:ext cx="1619564" cy="1400409"/>
            <a:chOff x="9898108" y="975653"/>
            <a:chExt cx="1619564" cy="1400409"/>
          </a:xfrm>
        </p:grpSpPr>
        <p:pic>
          <p:nvPicPr>
            <p:cNvPr id="1028" name="Picture 4" descr="Ecology, Green, Recycle, Sign, Symbol, Arrow, Circle">
              <a:extLst>
                <a:ext uri="{FF2B5EF4-FFF2-40B4-BE49-F238E27FC236}">
                  <a16:creationId xmlns:a16="http://schemas.microsoft.com/office/drawing/2014/main" id="{4E50A03E-C929-4498-8C45-5B43F9832F9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 flipH="1">
              <a:off x="9898108" y="975653"/>
              <a:ext cx="1619564" cy="14004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9" name="TextBox 388">
              <a:extLst>
                <a:ext uri="{FF2B5EF4-FFF2-40B4-BE49-F238E27FC236}">
                  <a16:creationId xmlns:a16="http://schemas.microsoft.com/office/drawing/2014/main" id="{20453EAF-860E-43AC-89A3-E4304F4615BB}"/>
                </a:ext>
              </a:extLst>
            </p:cNvPr>
            <p:cNvSpPr txBox="1"/>
            <p:nvPr/>
          </p:nvSpPr>
          <p:spPr>
            <a:xfrm>
              <a:off x="10314845" y="1142825"/>
              <a:ext cx="845080" cy="92333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lt-LT" sz="1000" b="1" dirty="0">
                  <a:latin typeface="Times New Roman" panose="02020603050405020304" pitchFamily="18" charset="0"/>
                  <a:ea typeface="ＭＳ Ｐゴシック" charset="0"/>
                  <a:cs typeface="Times New Roman" panose="02020603050405020304" pitchFamily="18" charset="0"/>
                </a:rPr>
                <a:t>Vengti klinikinės inercijos ir keisti gydymą reguliariai </a:t>
              </a:r>
              <a:br>
                <a:rPr lang="en-GB" sz="1000" b="1" dirty="0">
                  <a:latin typeface="Times New Roman" panose="02020603050405020304" pitchFamily="18" charset="0"/>
                  <a:ea typeface="ＭＳ Ｐゴシック" charset="0"/>
                  <a:cs typeface="Times New Roman" panose="02020603050405020304" pitchFamily="18" charset="0"/>
                </a:rPr>
              </a:br>
              <a:r>
                <a:rPr lang="en-GB" sz="1000" b="1" dirty="0">
                  <a:latin typeface="Times New Roman" panose="02020603050405020304" pitchFamily="18" charset="0"/>
                  <a:ea typeface="ＭＳ Ｐゴシック" charset="0"/>
                  <a:cs typeface="Times New Roman" panose="02020603050405020304" pitchFamily="18" charset="0"/>
                </a:rPr>
                <a:t>(</a:t>
              </a:r>
              <a:r>
                <a:rPr lang="lt-LT" sz="1000" b="1" dirty="0">
                  <a:latin typeface="Times New Roman" panose="02020603050405020304" pitchFamily="18" charset="0"/>
                  <a:ea typeface="ＭＳ Ｐゴシック" charset="0"/>
                  <a:cs typeface="Times New Roman" panose="02020603050405020304" pitchFamily="18" charset="0"/>
                </a:rPr>
                <a:t>kas </a:t>
              </a:r>
              <a:r>
                <a:rPr lang="en-GB" sz="1000" b="1" dirty="0">
                  <a:latin typeface="Times New Roman" panose="02020603050405020304" pitchFamily="18" charset="0"/>
                  <a:ea typeface="ＭＳ Ｐゴシック" charset="0"/>
                  <a:cs typeface="Times New Roman" panose="02020603050405020304" pitchFamily="18" charset="0"/>
                </a:rPr>
                <a:t>3–6 m</a:t>
              </a:r>
              <a:r>
                <a:rPr lang="lt-LT" sz="1000" b="1" dirty="0" err="1">
                  <a:latin typeface="Times New Roman" panose="02020603050405020304" pitchFamily="18" charset="0"/>
                  <a:ea typeface="ＭＳ Ｐゴシック" charset="0"/>
                  <a:cs typeface="Times New Roman" panose="02020603050405020304" pitchFamily="18" charset="0"/>
                </a:rPr>
                <a:t>ėn</a:t>
              </a:r>
              <a:r>
                <a:rPr lang="lt-LT" sz="1000" b="1" dirty="0">
                  <a:latin typeface="Times New Roman" panose="02020603050405020304" pitchFamily="18" charset="0"/>
                  <a:ea typeface="ＭＳ Ｐゴシック" charset="0"/>
                  <a:cs typeface="Times New Roman" panose="02020603050405020304" pitchFamily="18" charset="0"/>
                </a:rPr>
                <a:t>.</a:t>
              </a:r>
              <a:r>
                <a:rPr lang="en-GB" sz="1000" b="1" dirty="0">
                  <a:latin typeface="Times New Roman" panose="02020603050405020304" pitchFamily="18" charset="0"/>
                  <a:ea typeface="ＭＳ Ｐゴシック" charset="0"/>
                  <a:cs typeface="Times New Roman" panose="02020603050405020304" pitchFamily="18" charset="0"/>
                </a:rPr>
                <a:t>)</a:t>
              </a:r>
            </a:p>
          </p:txBody>
        </p:sp>
      </p:grpSp>
      <p:sp>
        <p:nvSpPr>
          <p:cNvPr id="386" name="Rectangle: Rounded Corners 385">
            <a:extLst>
              <a:ext uri="{FF2B5EF4-FFF2-40B4-BE49-F238E27FC236}">
                <a16:creationId xmlns:a16="http://schemas.microsoft.com/office/drawing/2014/main" id="{6C717774-AB10-4041-91E8-04AD043E2CA4}"/>
              </a:ext>
            </a:extLst>
          </p:cNvPr>
          <p:cNvSpPr/>
          <p:nvPr/>
        </p:nvSpPr>
        <p:spPr>
          <a:xfrm>
            <a:off x="5212301" y="1145858"/>
            <a:ext cx="3398454" cy="422907"/>
          </a:xfrm>
          <a:prstGeom prst="roundRect">
            <a:avLst>
              <a:gd name="adj" fmla="val 49528"/>
            </a:avLst>
          </a:prstGeom>
          <a:solidFill>
            <a:schemeClr val="bg1"/>
          </a:solidFill>
          <a:ln w="158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Jei HbA1c didesnis nei tikslinis </a:t>
            </a:r>
            <a:r>
              <a:rPr lang="lt-LT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pridedamas SK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3986511-509C-4B15-A424-886041B8BE0C}"/>
              </a:ext>
            </a:extLst>
          </p:cNvPr>
          <p:cNvGrpSpPr/>
          <p:nvPr/>
        </p:nvGrpSpPr>
        <p:grpSpPr>
          <a:xfrm>
            <a:off x="5098298" y="2369593"/>
            <a:ext cx="5683838" cy="3298022"/>
            <a:chOff x="3222818" y="1990760"/>
            <a:chExt cx="2898553" cy="2478692"/>
          </a:xfrm>
          <a:noFill/>
        </p:grpSpPr>
        <p:sp>
          <p:nvSpPr>
            <p:cNvPr id="327" name="Rectangle: Rounded Corners 326">
              <a:extLst>
                <a:ext uri="{FF2B5EF4-FFF2-40B4-BE49-F238E27FC236}">
                  <a16:creationId xmlns:a16="http://schemas.microsoft.com/office/drawing/2014/main" id="{7AD5BFB1-019A-491C-8369-C06074006A70}"/>
                </a:ext>
              </a:extLst>
            </p:cNvPr>
            <p:cNvSpPr/>
            <p:nvPr/>
          </p:nvSpPr>
          <p:spPr>
            <a:xfrm>
              <a:off x="3277371" y="4144757"/>
              <a:ext cx="2676929" cy="324695"/>
            </a:xfrm>
            <a:prstGeom prst="roundRect">
              <a:avLst/>
            </a:prstGeom>
            <a:grpFill/>
            <a:ln w="9525">
              <a:solidFill>
                <a:srgbClr val="009F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>
                <a:spcBef>
                  <a:spcPts val="400"/>
                </a:spcBef>
                <a:defRPr/>
              </a:pPr>
              <a:r>
                <a:rPr lang="lt-LT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Insulino terapija (pradedant baziniu</a:t>
              </a:r>
              <a:r>
                <a:rPr lang="en-GB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insulin</a:t>
              </a:r>
              <a:r>
                <a:rPr lang="lt-LT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 su mažesne hipoglikemijų rizika), žr. 7 priedą</a:t>
              </a:r>
              <a:endParaRPr lang="en-GB" sz="10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5" name="Rectangle: Rounded Corners 354">
              <a:extLst>
                <a:ext uri="{FF2B5EF4-FFF2-40B4-BE49-F238E27FC236}">
                  <a16:creationId xmlns:a16="http://schemas.microsoft.com/office/drawing/2014/main" id="{F6750188-5E5C-446F-8EA9-CC7DBEC820DE}"/>
                </a:ext>
              </a:extLst>
            </p:cNvPr>
            <p:cNvSpPr/>
            <p:nvPr/>
          </p:nvSpPr>
          <p:spPr>
            <a:xfrm>
              <a:off x="4700331" y="2282474"/>
              <a:ext cx="684000" cy="154800"/>
            </a:xfrm>
            <a:prstGeom prst="round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HbA1c </a:t>
              </a:r>
              <a:r>
                <a:rPr lang="lt-LT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viršijantis tikslinį </a:t>
              </a:r>
              <a:endParaRPr lang="en-GB" sz="667" dirty="0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56" name="Arrow: Down 355">
              <a:extLst>
                <a:ext uri="{FF2B5EF4-FFF2-40B4-BE49-F238E27FC236}">
                  <a16:creationId xmlns:a16="http://schemas.microsoft.com/office/drawing/2014/main" id="{30B5700B-88F2-4A6D-9EF4-A7EA438C9483}"/>
                </a:ext>
              </a:extLst>
            </p:cNvPr>
            <p:cNvSpPr/>
            <p:nvPr/>
          </p:nvSpPr>
          <p:spPr>
            <a:xfrm>
              <a:off x="4927688" y="2436911"/>
              <a:ext cx="229284" cy="146351"/>
            </a:xfrm>
            <a:prstGeom prst="downArrow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36" name="Arrow: Down 335">
              <a:extLst>
                <a:ext uri="{FF2B5EF4-FFF2-40B4-BE49-F238E27FC236}">
                  <a16:creationId xmlns:a16="http://schemas.microsoft.com/office/drawing/2014/main" id="{0BD4118C-CF8B-469F-BC49-E4326A256D44}"/>
                </a:ext>
              </a:extLst>
            </p:cNvPr>
            <p:cNvSpPr/>
            <p:nvPr/>
          </p:nvSpPr>
          <p:spPr>
            <a:xfrm>
              <a:off x="4917688" y="3317004"/>
              <a:ext cx="229284" cy="146351"/>
            </a:xfrm>
            <a:prstGeom prst="downArrow">
              <a:avLst/>
            </a:prstGeom>
            <a:grpFill/>
            <a:ln w="9525">
              <a:solidFill>
                <a:srgbClr val="009F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53" name="Rectangle: Rounded Corners 352">
              <a:extLst>
                <a:ext uri="{FF2B5EF4-FFF2-40B4-BE49-F238E27FC236}">
                  <a16:creationId xmlns:a16="http://schemas.microsoft.com/office/drawing/2014/main" id="{9BC30646-763E-47E3-B91D-1EAEC46ADDDD}"/>
                </a:ext>
              </a:extLst>
            </p:cNvPr>
            <p:cNvSpPr/>
            <p:nvPr/>
          </p:nvSpPr>
          <p:spPr>
            <a:xfrm>
              <a:off x="5422517" y="2282474"/>
              <a:ext cx="684000" cy="154800"/>
            </a:xfrm>
            <a:prstGeom prst="round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HbA1c </a:t>
              </a:r>
              <a:r>
                <a:rPr lang="lt-LT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viršijantis tikslinį </a:t>
              </a:r>
              <a:endParaRPr lang="en-GB" sz="667" dirty="0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54" name="Arrow: Down 353">
              <a:extLst>
                <a:ext uri="{FF2B5EF4-FFF2-40B4-BE49-F238E27FC236}">
                  <a16:creationId xmlns:a16="http://schemas.microsoft.com/office/drawing/2014/main" id="{F697C96E-FAAB-4902-8B6A-C94545C69AF0}"/>
                </a:ext>
              </a:extLst>
            </p:cNvPr>
            <p:cNvSpPr/>
            <p:nvPr/>
          </p:nvSpPr>
          <p:spPr>
            <a:xfrm>
              <a:off x="5649874" y="2436654"/>
              <a:ext cx="229284" cy="146351"/>
            </a:xfrm>
            <a:prstGeom prst="downArrow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34" name="Arrow: Down 333">
              <a:extLst>
                <a:ext uri="{FF2B5EF4-FFF2-40B4-BE49-F238E27FC236}">
                  <a16:creationId xmlns:a16="http://schemas.microsoft.com/office/drawing/2014/main" id="{822B15AF-8188-482D-92FF-BE54183136F3}"/>
                </a:ext>
              </a:extLst>
            </p:cNvPr>
            <p:cNvSpPr/>
            <p:nvPr/>
          </p:nvSpPr>
          <p:spPr>
            <a:xfrm>
              <a:off x="5648817" y="3310167"/>
              <a:ext cx="229284" cy="146351"/>
            </a:xfrm>
            <a:prstGeom prst="downArrow">
              <a:avLst/>
            </a:prstGeom>
            <a:grpFill/>
            <a:ln w="9525">
              <a:solidFill>
                <a:srgbClr val="009F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51" name="Rectangle: Rounded Corners 350">
              <a:extLst>
                <a:ext uri="{FF2B5EF4-FFF2-40B4-BE49-F238E27FC236}">
                  <a16:creationId xmlns:a16="http://schemas.microsoft.com/office/drawing/2014/main" id="{040357AF-0F8C-4708-811E-BA564026FA53}"/>
                </a:ext>
              </a:extLst>
            </p:cNvPr>
            <p:cNvSpPr/>
            <p:nvPr/>
          </p:nvSpPr>
          <p:spPr>
            <a:xfrm>
              <a:off x="3979398" y="2282474"/>
              <a:ext cx="684000" cy="154800"/>
            </a:xfrm>
            <a:prstGeom prst="round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HbA1c </a:t>
              </a:r>
              <a:r>
                <a:rPr lang="lt-LT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viršijantis tikslinį </a:t>
              </a:r>
              <a:endParaRPr lang="en-GB" sz="667" dirty="0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52" name="Arrow: Down 351">
              <a:extLst>
                <a:ext uri="{FF2B5EF4-FFF2-40B4-BE49-F238E27FC236}">
                  <a16:creationId xmlns:a16="http://schemas.microsoft.com/office/drawing/2014/main" id="{2727F8A9-125F-4927-AF6E-43D1358280D4}"/>
                </a:ext>
              </a:extLst>
            </p:cNvPr>
            <p:cNvSpPr/>
            <p:nvPr/>
          </p:nvSpPr>
          <p:spPr>
            <a:xfrm>
              <a:off x="4206755" y="2436654"/>
              <a:ext cx="229284" cy="146351"/>
            </a:xfrm>
            <a:prstGeom prst="downArrow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 dirty="0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35" name="Arrow: Down 334">
              <a:extLst>
                <a:ext uri="{FF2B5EF4-FFF2-40B4-BE49-F238E27FC236}">
                  <a16:creationId xmlns:a16="http://schemas.microsoft.com/office/drawing/2014/main" id="{2FB3B463-C2CD-4624-AA20-59B4621C97B4}"/>
                </a:ext>
              </a:extLst>
            </p:cNvPr>
            <p:cNvSpPr/>
            <p:nvPr/>
          </p:nvSpPr>
          <p:spPr>
            <a:xfrm>
              <a:off x="4200885" y="3311346"/>
              <a:ext cx="229284" cy="146351"/>
            </a:xfrm>
            <a:prstGeom prst="downArrow">
              <a:avLst/>
            </a:prstGeom>
            <a:grpFill/>
            <a:ln w="9525">
              <a:solidFill>
                <a:srgbClr val="009F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71" name="Rectangle: Rounded Corners 370">
              <a:extLst>
                <a:ext uri="{FF2B5EF4-FFF2-40B4-BE49-F238E27FC236}">
                  <a16:creationId xmlns:a16="http://schemas.microsoft.com/office/drawing/2014/main" id="{2F8D97E2-0F9C-4A3F-9112-199BDCE1610D}"/>
                </a:ext>
              </a:extLst>
            </p:cNvPr>
            <p:cNvSpPr/>
            <p:nvPr/>
          </p:nvSpPr>
          <p:spPr>
            <a:xfrm>
              <a:off x="4702644" y="2596804"/>
              <a:ext cx="684000" cy="732127"/>
            </a:xfrm>
            <a:prstGeom prst="roundRect">
              <a:avLst/>
            </a:prstGeom>
            <a:grpFill/>
            <a:ln w="9525">
              <a:solidFill>
                <a:srgbClr val="009F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72" name="Rectangle: Rounded Corners 371">
              <a:extLst>
                <a:ext uri="{FF2B5EF4-FFF2-40B4-BE49-F238E27FC236}">
                  <a16:creationId xmlns:a16="http://schemas.microsoft.com/office/drawing/2014/main" id="{443BF651-E04B-4260-A45A-2C2D4E8E017C}"/>
                </a:ext>
              </a:extLst>
            </p:cNvPr>
            <p:cNvSpPr/>
            <p:nvPr/>
          </p:nvSpPr>
          <p:spPr>
            <a:xfrm>
              <a:off x="4738644" y="2651050"/>
              <a:ext cx="612000" cy="138889"/>
            </a:xfrm>
            <a:prstGeom prst="roundRect">
              <a:avLst/>
            </a:prstGeom>
            <a:grpFill/>
            <a:ln w="95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GLP</a:t>
              </a:r>
              <a:r>
                <a:rPr lang="lt-LT" sz="667" dirty="0">
                  <a:solidFill>
                    <a:schemeClr val="tx1"/>
                  </a:solidFill>
                  <a:latin typeface="Verdana"/>
                </a:rPr>
                <a:t>-</a:t>
              </a: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1</a:t>
              </a:r>
            </a:p>
          </p:txBody>
        </p:sp>
        <p:sp>
          <p:nvSpPr>
            <p:cNvPr id="373" name="Rectangle: Rounded Corners 372">
              <a:extLst>
                <a:ext uri="{FF2B5EF4-FFF2-40B4-BE49-F238E27FC236}">
                  <a16:creationId xmlns:a16="http://schemas.microsoft.com/office/drawing/2014/main" id="{1E347417-D55B-405A-BC10-E249FEEEAEA3}"/>
                </a:ext>
              </a:extLst>
            </p:cNvPr>
            <p:cNvSpPr/>
            <p:nvPr/>
          </p:nvSpPr>
          <p:spPr>
            <a:xfrm>
              <a:off x="4738644" y="3151798"/>
              <a:ext cx="612000" cy="138889"/>
            </a:xfrm>
            <a:prstGeom prst="round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800" dirty="0">
                  <a:solidFill>
                    <a:schemeClr val="tx1"/>
                  </a:solidFill>
                  <a:latin typeface="Verdana"/>
                </a:rPr>
                <a:t>TZD</a:t>
              </a:r>
            </a:p>
          </p:txBody>
        </p:sp>
        <p:sp>
          <p:nvSpPr>
            <p:cNvPr id="374" name="Rectangle: Rounded Corners 373">
              <a:extLst>
                <a:ext uri="{FF2B5EF4-FFF2-40B4-BE49-F238E27FC236}">
                  <a16:creationId xmlns:a16="http://schemas.microsoft.com/office/drawing/2014/main" id="{DDE808C8-19A5-4C3D-8FF1-0333F8E25256}"/>
                </a:ext>
              </a:extLst>
            </p:cNvPr>
            <p:cNvSpPr/>
            <p:nvPr/>
          </p:nvSpPr>
          <p:spPr>
            <a:xfrm>
              <a:off x="4738644" y="2903582"/>
              <a:ext cx="612000" cy="138889"/>
            </a:xfrm>
            <a:prstGeom prst="roundRect">
              <a:avLst/>
            </a:prstGeom>
            <a:grpFill/>
            <a:ln w="9525">
              <a:solidFill>
                <a:srgbClr val="C9DD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DPP-4i</a:t>
              </a:r>
              <a:r>
                <a:rPr lang="lt-LT" sz="800" baseline="30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1</a:t>
              </a:r>
              <a:endParaRPr lang="en-GB" sz="667" dirty="0">
                <a:solidFill>
                  <a:schemeClr val="tx1"/>
                </a:solidFill>
                <a:highlight>
                  <a:srgbClr val="00FF00"/>
                </a:highlight>
                <a:latin typeface="Verdana"/>
              </a:endParaRPr>
            </a:p>
          </p:txBody>
        </p:sp>
        <p:sp>
          <p:nvSpPr>
            <p:cNvPr id="375" name="TextBox 374">
              <a:extLst>
                <a:ext uri="{FF2B5EF4-FFF2-40B4-BE49-F238E27FC236}">
                  <a16:creationId xmlns:a16="http://schemas.microsoft.com/office/drawing/2014/main" id="{B9216A73-9029-4BA5-95B4-BC72401D7908}"/>
                </a:ext>
              </a:extLst>
            </p:cNvPr>
            <p:cNvSpPr txBox="1"/>
            <p:nvPr/>
          </p:nvSpPr>
          <p:spPr>
            <a:xfrm>
              <a:off x="4857233" y="3013148"/>
              <a:ext cx="374823" cy="14624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lt-LT" sz="667" b="1" dirty="0">
                  <a:latin typeface="Verdana"/>
                  <a:ea typeface="ＭＳ Ｐゴシック" charset="0"/>
                  <a:cs typeface="Arial" panose="020B0604020202020204" pitchFamily="34" charset="0"/>
                </a:rPr>
                <a:t>ar</a:t>
              </a:r>
              <a:endParaRPr lang="en-GB" sz="667" b="1" dirty="0">
                <a:latin typeface="Verdana"/>
                <a:ea typeface="ＭＳ Ｐゴシック" charset="0"/>
                <a:cs typeface="Arial" panose="020B0604020202020204" pitchFamily="34" charset="0"/>
              </a:endParaRPr>
            </a:p>
          </p:txBody>
        </p:sp>
        <p:sp>
          <p:nvSpPr>
            <p:cNvPr id="376" name="TextBox 375">
              <a:extLst>
                <a:ext uri="{FF2B5EF4-FFF2-40B4-BE49-F238E27FC236}">
                  <a16:creationId xmlns:a16="http://schemas.microsoft.com/office/drawing/2014/main" id="{D97E8AD8-1B15-4644-9439-FED60FA90357}"/>
                </a:ext>
              </a:extLst>
            </p:cNvPr>
            <p:cNvSpPr txBox="1"/>
            <p:nvPr/>
          </p:nvSpPr>
          <p:spPr>
            <a:xfrm>
              <a:off x="4857233" y="2757311"/>
              <a:ext cx="374823" cy="14624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lt-LT" sz="667" b="1" dirty="0">
                  <a:latin typeface="Verdana"/>
                  <a:ea typeface="ＭＳ Ｐゴシック" charset="0"/>
                  <a:cs typeface="Arial" panose="020B0604020202020204" pitchFamily="34" charset="0"/>
                </a:rPr>
                <a:t>ar</a:t>
              </a:r>
              <a:endParaRPr lang="en-GB" sz="667" b="1" dirty="0">
                <a:latin typeface="Verdana"/>
                <a:ea typeface="ＭＳ Ｐゴシック" charset="0"/>
                <a:cs typeface="Arial" panose="020B0604020202020204" pitchFamily="34" charset="0"/>
              </a:endParaRPr>
            </a:p>
          </p:txBody>
        </p:sp>
        <p:sp>
          <p:nvSpPr>
            <p:cNvPr id="357" name="Rectangle: Rounded Corners 356">
              <a:extLst>
                <a:ext uri="{FF2B5EF4-FFF2-40B4-BE49-F238E27FC236}">
                  <a16:creationId xmlns:a16="http://schemas.microsoft.com/office/drawing/2014/main" id="{7A9D9308-1449-4101-AF31-0F50815CA22E}"/>
                </a:ext>
              </a:extLst>
            </p:cNvPr>
            <p:cNvSpPr/>
            <p:nvPr/>
          </p:nvSpPr>
          <p:spPr>
            <a:xfrm>
              <a:off x="5424888" y="2596804"/>
              <a:ext cx="684000" cy="732127"/>
            </a:xfrm>
            <a:prstGeom prst="roundRect">
              <a:avLst/>
            </a:prstGeom>
            <a:grpFill/>
            <a:ln w="9525">
              <a:solidFill>
                <a:srgbClr val="009F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58" name="Rectangle: Rounded Corners 357">
              <a:extLst>
                <a:ext uri="{FF2B5EF4-FFF2-40B4-BE49-F238E27FC236}">
                  <a16:creationId xmlns:a16="http://schemas.microsoft.com/office/drawing/2014/main" id="{89D86234-327D-40BE-9574-3A7D7D8E2737}"/>
                </a:ext>
              </a:extLst>
            </p:cNvPr>
            <p:cNvSpPr/>
            <p:nvPr/>
          </p:nvSpPr>
          <p:spPr>
            <a:xfrm>
              <a:off x="5460888" y="2651050"/>
              <a:ext cx="612000" cy="138889"/>
            </a:xfrm>
            <a:prstGeom prst="round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800" dirty="0">
                  <a:solidFill>
                    <a:schemeClr val="tx1"/>
                  </a:solidFill>
                  <a:latin typeface="Verdana"/>
                </a:rPr>
                <a:t>SGLT</a:t>
              </a:r>
              <a:r>
                <a:rPr lang="lt-LT" sz="800" dirty="0">
                  <a:solidFill>
                    <a:schemeClr val="tx1"/>
                  </a:solidFill>
                  <a:latin typeface="Verdana"/>
                </a:rPr>
                <a:t>-</a:t>
              </a:r>
              <a:r>
                <a:rPr lang="en-GB" sz="800" dirty="0">
                  <a:solidFill>
                    <a:schemeClr val="tx1"/>
                  </a:solidFill>
                  <a:latin typeface="Verdana"/>
                </a:rPr>
                <a:t>2i</a:t>
              </a:r>
              <a:r>
                <a:rPr lang="lt-LT" sz="800" baseline="300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1, </a:t>
              </a:r>
              <a:r>
                <a:rPr lang="lt-LT" sz="800" baseline="30000" dirty="0">
                  <a:solidFill>
                    <a:schemeClr val="tx1"/>
                  </a:solidFill>
                  <a:latin typeface="Verdana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  <a:endParaRPr lang="en-GB" sz="800" baseline="30000" dirty="0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59" name="Rectangle: Rounded Corners 358">
              <a:extLst>
                <a:ext uri="{FF2B5EF4-FFF2-40B4-BE49-F238E27FC236}">
                  <a16:creationId xmlns:a16="http://schemas.microsoft.com/office/drawing/2014/main" id="{57DDC0EC-D446-48D3-8698-21B85DF4F8FA}"/>
                </a:ext>
              </a:extLst>
            </p:cNvPr>
            <p:cNvSpPr/>
            <p:nvPr/>
          </p:nvSpPr>
          <p:spPr>
            <a:xfrm>
              <a:off x="5460888" y="2904937"/>
              <a:ext cx="612000" cy="138889"/>
            </a:xfrm>
            <a:prstGeom prst="round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800" dirty="0">
                  <a:solidFill>
                    <a:schemeClr val="tx1"/>
                  </a:solidFill>
                  <a:latin typeface="Verdana"/>
                </a:rPr>
                <a:t>DPP-4i</a:t>
              </a:r>
              <a:r>
                <a:rPr lang="lt-LT" sz="800" baseline="30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1</a:t>
              </a:r>
              <a:endParaRPr lang="en-GB" sz="800" dirty="0">
                <a:solidFill>
                  <a:schemeClr val="tx1"/>
                </a:solidFill>
                <a:highlight>
                  <a:srgbClr val="00FF00"/>
                </a:highlight>
                <a:latin typeface="Verdana"/>
              </a:endParaRPr>
            </a:p>
          </p:txBody>
        </p:sp>
        <p:sp>
          <p:nvSpPr>
            <p:cNvPr id="360" name="Rectangle: Rounded Corners 359">
              <a:extLst>
                <a:ext uri="{FF2B5EF4-FFF2-40B4-BE49-F238E27FC236}">
                  <a16:creationId xmlns:a16="http://schemas.microsoft.com/office/drawing/2014/main" id="{D6E9E5C7-61AC-4E41-978A-D21E959DAC6C}"/>
                </a:ext>
              </a:extLst>
            </p:cNvPr>
            <p:cNvSpPr/>
            <p:nvPr/>
          </p:nvSpPr>
          <p:spPr>
            <a:xfrm>
              <a:off x="5460888" y="3155013"/>
              <a:ext cx="612000" cy="138889"/>
            </a:xfrm>
            <a:prstGeom prst="roundRect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800" dirty="0">
                  <a:solidFill>
                    <a:schemeClr val="tx1"/>
                  </a:solidFill>
                  <a:latin typeface="Verdana"/>
                </a:rPr>
                <a:t>GLP</a:t>
              </a:r>
              <a:r>
                <a:rPr lang="lt-LT" sz="800" dirty="0">
                  <a:solidFill>
                    <a:schemeClr val="tx1"/>
                  </a:solidFill>
                  <a:latin typeface="Verdana"/>
                </a:rPr>
                <a:t>-</a:t>
              </a:r>
              <a:r>
                <a:rPr lang="en-GB" sz="800" dirty="0">
                  <a:solidFill>
                    <a:schemeClr val="tx1"/>
                  </a:solidFill>
                  <a:latin typeface="Verdana"/>
                </a:rPr>
                <a:t>1</a:t>
              </a:r>
            </a:p>
          </p:txBody>
        </p:sp>
        <p:sp>
          <p:nvSpPr>
            <p:cNvPr id="361" name="TextBox 360">
              <a:extLst>
                <a:ext uri="{FF2B5EF4-FFF2-40B4-BE49-F238E27FC236}">
                  <a16:creationId xmlns:a16="http://schemas.microsoft.com/office/drawing/2014/main" id="{05D26A86-D49F-4FFF-8150-2B0E248D4C11}"/>
                </a:ext>
              </a:extLst>
            </p:cNvPr>
            <p:cNvSpPr txBox="1"/>
            <p:nvPr/>
          </p:nvSpPr>
          <p:spPr>
            <a:xfrm>
              <a:off x="5579477" y="2757311"/>
              <a:ext cx="374823" cy="14624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lt-LT" sz="667" b="1" dirty="0">
                  <a:latin typeface="Verdana"/>
                  <a:ea typeface="ＭＳ Ｐゴシック" charset="0"/>
                  <a:cs typeface="Arial" panose="020B0604020202020204" pitchFamily="34" charset="0"/>
                </a:rPr>
                <a:t>ar</a:t>
              </a:r>
              <a:endParaRPr lang="en-GB" sz="667" b="1" dirty="0">
                <a:latin typeface="Verdana"/>
                <a:ea typeface="ＭＳ Ｐゴシック" charset="0"/>
                <a:cs typeface="Arial" panose="020B0604020202020204" pitchFamily="34" charset="0"/>
              </a:endParaRPr>
            </a:p>
          </p:txBody>
        </p:sp>
        <p:sp>
          <p:nvSpPr>
            <p:cNvPr id="362" name="TextBox 361">
              <a:extLst>
                <a:ext uri="{FF2B5EF4-FFF2-40B4-BE49-F238E27FC236}">
                  <a16:creationId xmlns:a16="http://schemas.microsoft.com/office/drawing/2014/main" id="{66B00E22-1E47-4039-AF26-1219D4425B17}"/>
                </a:ext>
              </a:extLst>
            </p:cNvPr>
            <p:cNvSpPr txBox="1"/>
            <p:nvPr/>
          </p:nvSpPr>
          <p:spPr>
            <a:xfrm>
              <a:off x="5579477" y="3013148"/>
              <a:ext cx="374823" cy="14624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lt-LT" sz="667" b="1" dirty="0">
                  <a:latin typeface="Verdana"/>
                  <a:ea typeface="ＭＳ Ｐゴシック" charset="0"/>
                  <a:cs typeface="Arial" panose="020B0604020202020204" pitchFamily="34" charset="0"/>
                </a:rPr>
                <a:t>ar</a:t>
              </a:r>
              <a:endParaRPr lang="en-GB" sz="667" b="1" dirty="0">
                <a:latin typeface="Verdana"/>
                <a:ea typeface="ＭＳ Ｐゴシック" charset="0"/>
                <a:cs typeface="Arial" panose="020B0604020202020204" pitchFamily="34" charset="0"/>
              </a:endParaRPr>
            </a:p>
          </p:txBody>
        </p:sp>
        <p:sp>
          <p:nvSpPr>
            <p:cNvPr id="367" name="Rectangle: Rounded Corners 366">
              <a:extLst>
                <a:ext uri="{FF2B5EF4-FFF2-40B4-BE49-F238E27FC236}">
                  <a16:creationId xmlns:a16="http://schemas.microsoft.com/office/drawing/2014/main" id="{D6D27A42-8C5B-4A97-9883-775AC9C9A373}"/>
                </a:ext>
              </a:extLst>
            </p:cNvPr>
            <p:cNvSpPr/>
            <p:nvPr/>
          </p:nvSpPr>
          <p:spPr>
            <a:xfrm>
              <a:off x="3981354" y="2596804"/>
              <a:ext cx="684000" cy="732127"/>
            </a:xfrm>
            <a:prstGeom prst="roundRect">
              <a:avLst/>
            </a:prstGeom>
            <a:grpFill/>
            <a:ln w="9525">
              <a:solidFill>
                <a:srgbClr val="009F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68" name="Rectangle: Rounded Corners 367">
              <a:extLst>
                <a:ext uri="{FF2B5EF4-FFF2-40B4-BE49-F238E27FC236}">
                  <a16:creationId xmlns:a16="http://schemas.microsoft.com/office/drawing/2014/main" id="{BBE554B0-23AD-4C91-A956-018465809A9E}"/>
                </a:ext>
              </a:extLst>
            </p:cNvPr>
            <p:cNvSpPr/>
            <p:nvPr/>
          </p:nvSpPr>
          <p:spPr>
            <a:xfrm>
              <a:off x="4027004" y="2709498"/>
              <a:ext cx="612000" cy="138889"/>
            </a:xfrm>
            <a:prstGeom prst="roundRect">
              <a:avLst/>
            </a:prstGeom>
            <a:grp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SGLT</a:t>
              </a:r>
              <a:r>
                <a:rPr lang="lt-LT" sz="667" dirty="0">
                  <a:solidFill>
                    <a:schemeClr val="tx1"/>
                  </a:solidFill>
                  <a:latin typeface="Verdana"/>
                </a:rPr>
                <a:t>-</a:t>
              </a: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2i</a:t>
              </a:r>
              <a:r>
                <a:rPr lang="lt-LT" sz="700" baseline="30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1, </a:t>
              </a:r>
              <a:r>
                <a:rPr lang="lt-LT" sz="700" baseline="30000" dirty="0">
                  <a:solidFill>
                    <a:schemeClr val="tx1"/>
                  </a:solidFill>
                  <a:latin typeface="Verdana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  <a:endParaRPr lang="en-GB" sz="667" baseline="30000" dirty="0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69" name="Rectangle: Rounded Corners 368">
              <a:extLst>
                <a:ext uri="{FF2B5EF4-FFF2-40B4-BE49-F238E27FC236}">
                  <a16:creationId xmlns:a16="http://schemas.microsoft.com/office/drawing/2014/main" id="{4099E352-09D7-49B8-838F-A3ECD06E209E}"/>
                </a:ext>
              </a:extLst>
            </p:cNvPr>
            <p:cNvSpPr/>
            <p:nvPr/>
          </p:nvSpPr>
          <p:spPr>
            <a:xfrm>
              <a:off x="4017354" y="3072162"/>
              <a:ext cx="612000" cy="138889"/>
            </a:xfrm>
            <a:prstGeom prst="roundRect">
              <a:avLst/>
            </a:prstGeom>
            <a:grpFill/>
            <a:ln w="9525">
              <a:solidFill>
                <a:srgbClr val="3F9C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TZD</a:t>
              </a:r>
            </a:p>
          </p:txBody>
        </p:sp>
        <p:sp>
          <p:nvSpPr>
            <p:cNvPr id="370" name="TextBox 369">
              <a:extLst>
                <a:ext uri="{FF2B5EF4-FFF2-40B4-BE49-F238E27FC236}">
                  <a16:creationId xmlns:a16="http://schemas.microsoft.com/office/drawing/2014/main" id="{BE9D36E0-26E6-47E9-80F7-52D27E24797A}"/>
                </a:ext>
              </a:extLst>
            </p:cNvPr>
            <p:cNvSpPr txBox="1"/>
            <p:nvPr/>
          </p:nvSpPr>
          <p:spPr>
            <a:xfrm>
              <a:off x="4135943" y="2883941"/>
              <a:ext cx="374823" cy="14624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lt-LT" sz="667" b="1" dirty="0">
                  <a:latin typeface="Verdana"/>
                  <a:ea typeface="ＭＳ Ｐゴシック" charset="0"/>
                  <a:cs typeface="Arial" panose="020B0604020202020204" pitchFamily="34" charset="0"/>
                </a:rPr>
                <a:t>ar</a:t>
              </a:r>
              <a:endParaRPr lang="en-GB" sz="667" b="1" dirty="0">
                <a:latin typeface="Verdana"/>
                <a:ea typeface="ＭＳ Ｐゴシック" charset="0"/>
                <a:cs typeface="Arial" panose="020B0604020202020204" pitchFamily="34" charset="0"/>
              </a:endParaRPr>
            </a:p>
          </p:txBody>
        </p:sp>
        <p:sp>
          <p:nvSpPr>
            <p:cNvPr id="363" name="Rectangle: Rounded Corners 362">
              <a:extLst>
                <a:ext uri="{FF2B5EF4-FFF2-40B4-BE49-F238E27FC236}">
                  <a16:creationId xmlns:a16="http://schemas.microsoft.com/office/drawing/2014/main" id="{E958D66C-AF95-435E-AF68-B16BEA9E3CC3}"/>
                </a:ext>
              </a:extLst>
            </p:cNvPr>
            <p:cNvSpPr/>
            <p:nvPr/>
          </p:nvSpPr>
          <p:spPr>
            <a:xfrm>
              <a:off x="3256725" y="2596804"/>
              <a:ext cx="684000" cy="732127"/>
            </a:xfrm>
            <a:prstGeom prst="roundRect">
              <a:avLst/>
            </a:prstGeom>
            <a:grpFill/>
            <a:ln w="9525">
              <a:solidFill>
                <a:srgbClr val="009F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800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64" name="Rectangle: Rounded Corners 363">
              <a:extLst>
                <a:ext uri="{FF2B5EF4-FFF2-40B4-BE49-F238E27FC236}">
                  <a16:creationId xmlns:a16="http://schemas.microsoft.com/office/drawing/2014/main" id="{2AF21073-70E5-43D6-B342-04B2C289D23F}"/>
                </a:ext>
              </a:extLst>
            </p:cNvPr>
            <p:cNvSpPr/>
            <p:nvPr/>
          </p:nvSpPr>
          <p:spPr>
            <a:xfrm>
              <a:off x="3292725" y="2709498"/>
              <a:ext cx="612000" cy="138889"/>
            </a:xfrm>
            <a:prstGeom prst="roundRect">
              <a:avLst/>
            </a:prstGeom>
            <a:grpFill/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SGLT</a:t>
              </a:r>
              <a:r>
                <a:rPr lang="lt-LT" sz="667" dirty="0">
                  <a:solidFill>
                    <a:schemeClr val="tx1"/>
                  </a:solidFill>
                  <a:latin typeface="Verdana"/>
                </a:rPr>
                <a:t>-</a:t>
              </a: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2i</a:t>
              </a:r>
              <a:r>
                <a:rPr lang="lt-LT" sz="800" baseline="30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1, </a:t>
              </a:r>
              <a:r>
                <a:rPr lang="lt-LT" sz="800" baseline="30000" dirty="0">
                  <a:solidFill>
                    <a:schemeClr val="tx1"/>
                  </a:solidFill>
                  <a:latin typeface="Verdana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  <a:endParaRPr lang="en-GB" sz="667" baseline="30000" dirty="0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65" name="Rectangle: Rounded Corners 364">
              <a:extLst>
                <a:ext uri="{FF2B5EF4-FFF2-40B4-BE49-F238E27FC236}">
                  <a16:creationId xmlns:a16="http://schemas.microsoft.com/office/drawing/2014/main" id="{7AFD732E-6858-4BBA-BCCB-7DC80DF850A0}"/>
                </a:ext>
              </a:extLst>
            </p:cNvPr>
            <p:cNvSpPr/>
            <p:nvPr/>
          </p:nvSpPr>
          <p:spPr>
            <a:xfrm>
              <a:off x="3292725" y="3072162"/>
              <a:ext cx="612000" cy="138889"/>
            </a:xfrm>
            <a:prstGeom prst="roundRect">
              <a:avLst/>
            </a:prstGeom>
            <a:grpFill/>
            <a:ln w="9525">
              <a:solidFill>
                <a:srgbClr val="3F9C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TZD</a:t>
              </a:r>
            </a:p>
          </p:txBody>
        </p:sp>
        <p:sp>
          <p:nvSpPr>
            <p:cNvPr id="366" name="TextBox 365">
              <a:extLst>
                <a:ext uri="{FF2B5EF4-FFF2-40B4-BE49-F238E27FC236}">
                  <a16:creationId xmlns:a16="http://schemas.microsoft.com/office/drawing/2014/main" id="{DCCF88FB-B695-492A-AEFE-FBBA8BA3124B}"/>
                </a:ext>
              </a:extLst>
            </p:cNvPr>
            <p:cNvSpPr txBox="1"/>
            <p:nvPr/>
          </p:nvSpPr>
          <p:spPr>
            <a:xfrm>
              <a:off x="3411313" y="2882491"/>
              <a:ext cx="374823" cy="14624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lt-LT" sz="667" b="1" dirty="0">
                  <a:latin typeface="Verdana"/>
                  <a:ea typeface="ＭＳ Ｐゴシック" charset="0"/>
                  <a:cs typeface="Arial" panose="020B0604020202020204" pitchFamily="34" charset="0"/>
                </a:rPr>
                <a:t>ar</a:t>
              </a:r>
              <a:endParaRPr lang="en-GB" sz="667" b="1" dirty="0">
                <a:latin typeface="Verdana"/>
                <a:ea typeface="ＭＳ Ｐゴシック" charset="0"/>
                <a:cs typeface="Arial" panose="020B0604020202020204" pitchFamily="34" charset="0"/>
              </a:endParaRPr>
            </a:p>
          </p:txBody>
        </p:sp>
        <p:sp>
          <p:nvSpPr>
            <p:cNvPr id="349" name="Rectangle: Rounded Corners 348">
              <a:extLst>
                <a:ext uri="{FF2B5EF4-FFF2-40B4-BE49-F238E27FC236}">
                  <a16:creationId xmlns:a16="http://schemas.microsoft.com/office/drawing/2014/main" id="{BED7D454-DB35-46AE-8CA8-C04B3283BC52}"/>
                </a:ext>
              </a:extLst>
            </p:cNvPr>
            <p:cNvSpPr/>
            <p:nvPr/>
          </p:nvSpPr>
          <p:spPr>
            <a:xfrm>
              <a:off x="3258713" y="2282474"/>
              <a:ext cx="684000" cy="154800"/>
            </a:xfrm>
            <a:prstGeom prst="round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667" dirty="0">
                  <a:solidFill>
                    <a:schemeClr val="tx1"/>
                  </a:solidFill>
                  <a:latin typeface="Verdana"/>
                </a:rPr>
                <a:t>HbA1c </a:t>
              </a:r>
              <a:r>
                <a:rPr lang="lt-LT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viršijantis tikslinį </a:t>
              </a:r>
              <a:endParaRPr lang="en-GB" sz="667" dirty="0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50" name="Arrow: Down 349">
              <a:extLst>
                <a:ext uri="{FF2B5EF4-FFF2-40B4-BE49-F238E27FC236}">
                  <a16:creationId xmlns:a16="http://schemas.microsoft.com/office/drawing/2014/main" id="{3F09335F-3ACA-48E1-B408-F33CACC407AB}"/>
                </a:ext>
              </a:extLst>
            </p:cNvPr>
            <p:cNvSpPr/>
            <p:nvPr/>
          </p:nvSpPr>
          <p:spPr>
            <a:xfrm>
              <a:off x="3486070" y="2436654"/>
              <a:ext cx="229284" cy="146351"/>
            </a:xfrm>
            <a:prstGeom prst="downArrow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>
                <a:solidFill>
                  <a:schemeClr val="tx1"/>
                </a:solidFill>
                <a:latin typeface="Verdana"/>
              </a:endParaRPr>
            </a:p>
          </p:txBody>
        </p:sp>
        <p:sp>
          <p:nvSpPr>
            <p:cNvPr id="333" name="Arrow: Down 332">
              <a:extLst>
                <a:ext uri="{FF2B5EF4-FFF2-40B4-BE49-F238E27FC236}">
                  <a16:creationId xmlns:a16="http://schemas.microsoft.com/office/drawing/2014/main" id="{B8EE2ABA-3328-438B-8194-5C3DBB8F034C}"/>
                </a:ext>
              </a:extLst>
            </p:cNvPr>
            <p:cNvSpPr/>
            <p:nvPr/>
          </p:nvSpPr>
          <p:spPr>
            <a:xfrm>
              <a:off x="3484082" y="3328931"/>
              <a:ext cx="229284" cy="146351"/>
            </a:xfrm>
            <a:prstGeom prst="downArrow">
              <a:avLst/>
            </a:prstGeom>
            <a:grpFill/>
            <a:ln w="9525">
              <a:solidFill>
                <a:srgbClr val="009F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667">
                <a:solidFill>
                  <a:schemeClr val="tx1"/>
                </a:solidFill>
                <a:latin typeface="Verdana"/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7D67CBB0-3DAD-4297-B75F-D81E9C90317E}"/>
                </a:ext>
              </a:extLst>
            </p:cNvPr>
            <p:cNvGrpSpPr/>
            <p:nvPr/>
          </p:nvGrpSpPr>
          <p:grpSpPr>
            <a:xfrm>
              <a:off x="3257811" y="1990760"/>
              <a:ext cx="2847805" cy="273294"/>
              <a:chOff x="3257811" y="1946038"/>
              <a:chExt cx="2847805" cy="363754"/>
            </a:xfrm>
            <a:grpFill/>
          </p:grpSpPr>
          <p:sp>
            <p:nvSpPr>
              <p:cNvPr id="347" name="Rectangle: Rounded Corners 346">
                <a:extLst>
                  <a:ext uri="{FF2B5EF4-FFF2-40B4-BE49-F238E27FC236}">
                    <a16:creationId xmlns:a16="http://schemas.microsoft.com/office/drawing/2014/main" id="{6255CD03-9009-49E5-B23E-4E64A21470AC}"/>
                  </a:ext>
                </a:extLst>
              </p:cNvPr>
              <p:cNvSpPr/>
              <p:nvPr/>
            </p:nvSpPr>
            <p:spPr>
              <a:xfrm>
                <a:off x="4699430" y="1946038"/>
                <a:ext cx="684000" cy="216072"/>
              </a:xfrm>
              <a:prstGeom prst="roundRect">
                <a:avLst/>
              </a:prstGeom>
              <a:grpFill/>
              <a:ln w="9525">
                <a:solidFill>
                  <a:srgbClr val="009F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 defTabSz="914377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GB" sz="667" dirty="0">
                    <a:solidFill>
                      <a:schemeClr val="tx1"/>
                    </a:solidFill>
                    <a:latin typeface="Verdana"/>
                  </a:rPr>
                  <a:t>SGLT</a:t>
                </a:r>
                <a:r>
                  <a:rPr lang="lt-LT" sz="667" dirty="0">
                    <a:solidFill>
                      <a:schemeClr val="tx1"/>
                    </a:solidFill>
                    <a:latin typeface="Verdana"/>
                  </a:rPr>
                  <a:t>-</a:t>
                </a:r>
                <a:r>
                  <a:rPr lang="en-GB" sz="667" dirty="0">
                    <a:solidFill>
                      <a:schemeClr val="tx1"/>
                    </a:solidFill>
                    <a:latin typeface="Verdana"/>
                  </a:rPr>
                  <a:t>2i</a:t>
                </a:r>
                <a:r>
                  <a:rPr lang="lt-LT" sz="800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1, </a:t>
                </a:r>
                <a:r>
                  <a:rPr lang="lt-LT" sz="800" baseline="30000" dirty="0">
                    <a:solidFill>
                      <a:schemeClr val="tx1"/>
                    </a:solidFill>
                    <a:latin typeface="Verdana"/>
                    <a:ea typeface="Verdana" panose="020B0604030504040204" pitchFamily="34" charset="0"/>
                    <a:cs typeface="Verdana" panose="020B0604030504040204" pitchFamily="34" charset="0"/>
                  </a:rPr>
                  <a:t>2</a:t>
                </a:r>
                <a:endParaRPr lang="en-GB" sz="667" baseline="30000" dirty="0">
                  <a:solidFill>
                    <a:schemeClr val="tx1"/>
                  </a:solidFill>
                  <a:latin typeface="Verdana"/>
                </a:endParaRPr>
              </a:p>
            </p:txBody>
          </p:sp>
          <p:sp>
            <p:nvSpPr>
              <p:cNvPr id="348" name="Arrow: Down 347">
                <a:extLst>
                  <a:ext uri="{FF2B5EF4-FFF2-40B4-BE49-F238E27FC236}">
                    <a16:creationId xmlns:a16="http://schemas.microsoft.com/office/drawing/2014/main" id="{E1C26F0B-3006-44C7-96D4-34DF4A6ABF92}"/>
                  </a:ext>
                </a:extLst>
              </p:cNvPr>
              <p:cNvSpPr/>
              <p:nvPr/>
            </p:nvSpPr>
            <p:spPr>
              <a:xfrm>
                <a:off x="4926787" y="2162815"/>
                <a:ext cx="229284" cy="146351"/>
              </a:xfrm>
              <a:prstGeom prst="downArrow">
                <a:avLst/>
              </a:prstGeom>
              <a:grpFill/>
              <a:ln w="9525">
                <a:solidFill>
                  <a:srgbClr val="009F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667">
                  <a:solidFill>
                    <a:schemeClr val="tx1"/>
                  </a:solidFill>
                  <a:latin typeface="Verdana"/>
                </a:endParaRPr>
              </a:p>
            </p:txBody>
          </p:sp>
          <p:sp>
            <p:nvSpPr>
              <p:cNvPr id="345" name="Rectangle: Rounded Corners 344">
                <a:extLst>
                  <a:ext uri="{FF2B5EF4-FFF2-40B4-BE49-F238E27FC236}">
                    <a16:creationId xmlns:a16="http://schemas.microsoft.com/office/drawing/2014/main" id="{A6EA1FB8-0625-490F-9E7C-C1E7D6A48D89}"/>
                  </a:ext>
                </a:extLst>
              </p:cNvPr>
              <p:cNvSpPr/>
              <p:nvPr/>
            </p:nvSpPr>
            <p:spPr>
              <a:xfrm>
                <a:off x="5421616" y="1946038"/>
                <a:ext cx="684000" cy="216072"/>
              </a:xfrm>
              <a:prstGeom prst="roundRect">
                <a:avLst/>
              </a:prstGeom>
              <a:grpFill/>
              <a:ln w="9525">
                <a:solidFill>
                  <a:srgbClr val="009F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GB" sz="667" dirty="0">
                    <a:solidFill>
                      <a:schemeClr val="tx1"/>
                    </a:solidFill>
                    <a:latin typeface="Verdana"/>
                  </a:rPr>
                  <a:t>TZD</a:t>
                </a:r>
              </a:p>
            </p:txBody>
          </p:sp>
          <p:sp>
            <p:nvSpPr>
              <p:cNvPr id="346" name="Arrow: Down 345">
                <a:extLst>
                  <a:ext uri="{FF2B5EF4-FFF2-40B4-BE49-F238E27FC236}">
                    <a16:creationId xmlns:a16="http://schemas.microsoft.com/office/drawing/2014/main" id="{DBE6DA17-557F-4BF6-8A31-172F5D85338F}"/>
                  </a:ext>
                </a:extLst>
              </p:cNvPr>
              <p:cNvSpPr/>
              <p:nvPr/>
            </p:nvSpPr>
            <p:spPr>
              <a:xfrm>
                <a:off x="5648974" y="2163440"/>
                <a:ext cx="229284" cy="146352"/>
              </a:xfrm>
              <a:prstGeom prst="downArrow">
                <a:avLst/>
              </a:prstGeom>
              <a:grpFill/>
              <a:ln w="9525">
                <a:solidFill>
                  <a:srgbClr val="009F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667">
                  <a:solidFill>
                    <a:schemeClr val="tx1"/>
                  </a:solidFill>
                  <a:latin typeface="Verdana"/>
                </a:endParaRPr>
              </a:p>
            </p:txBody>
          </p:sp>
          <p:sp>
            <p:nvSpPr>
              <p:cNvPr id="343" name="Rectangle: Rounded Corners 342">
                <a:extLst>
                  <a:ext uri="{FF2B5EF4-FFF2-40B4-BE49-F238E27FC236}">
                    <a16:creationId xmlns:a16="http://schemas.microsoft.com/office/drawing/2014/main" id="{C228C4E8-8F9A-4715-A520-DE0EEBCC1E41}"/>
                  </a:ext>
                </a:extLst>
              </p:cNvPr>
              <p:cNvSpPr/>
              <p:nvPr/>
            </p:nvSpPr>
            <p:spPr>
              <a:xfrm>
                <a:off x="3978496" y="1946038"/>
                <a:ext cx="684000" cy="216072"/>
              </a:xfrm>
              <a:prstGeom prst="roundRect">
                <a:avLst/>
              </a:prstGeom>
              <a:grpFill/>
              <a:ln w="9525">
                <a:solidFill>
                  <a:srgbClr val="009F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GB" sz="667" dirty="0">
                    <a:solidFill>
                      <a:schemeClr val="tx1"/>
                    </a:solidFill>
                    <a:latin typeface="Verdana"/>
                  </a:rPr>
                  <a:t>GLP</a:t>
                </a:r>
                <a:r>
                  <a:rPr lang="lt-LT" sz="667" dirty="0">
                    <a:solidFill>
                      <a:schemeClr val="tx1"/>
                    </a:solidFill>
                    <a:latin typeface="Verdana"/>
                  </a:rPr>
                  <a:t>-</a:t>
                </a:r>
                <a:r>
                  <a:rPr lang="en-GB" sz="667" dirty="0">
                    <a:solidFill>
                      <a:schemeClr val="tx1"/>
                    </a:solidFill>
                    <a:latin typeface="Verdana"/>
                  </a:rPr>
                  <a:t>1</a:t>
                </a:r>
              </a:p>
            </p:txBody>
          </p:sp>
          <p:sp>
            <p:nvSpPr>
              <p:cNvPr id="344" name="Arrow: Down 343">
                <a:extLst>
                  <a:ext uri="{FF2B5EF4-FFF2-40B4-BE49-F238E27FC236}">
                    <a16:creationId xmlns:a16="http://schemas.microsoft.com/office/drawing/2014/main" id="{39BCA469-FAB9-4B9D-B60B-27543E7B90BF}"/>
                  </a:ext>
                </a:extLst>
              </p:cNvPr>
              <p:cNvSpPr/>
              <p:nvPr/>
            </p:nvSpPr>
            <p:spPr>
              <a:xfrm>
                <a:off x="4205854" y="2162815"/>
                <a:ext cx="229284" cy="146351"/>
              </a:xfrm>
              <a:prstGeom prst="downArrow">
                <a:avLst/>
              </a:prstGeom>
              <a:grpFill/>
              <a:ln w="9525">
                <a:solidFill>
                  <a:srgbClr val="009F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667">
                  <a:solidFill>
                    <a:schemeClr val="tx1"/>
                  </a:solidFill>
                  <a:latin typeface="Verdana"/>
                </a:endParaRPr>
              </a:p>
            </p:txBody>
          </p:sp>
          <p:sp>
            <p:nvSpPr>
              <p:cNvPr id="341" name="Rectangle: Rounded Corners 340">
                <a:extLst>
                  <a:ext uri="{FF2B5EF4-FFF2-40B4-BE49-F238E27FC236}">
                    <a16:creationId xmlns:a16="http://schemas.microsoft.com/office/drawing/2014/main" id="{FD7C5E2A-0EB5-4568-A690-84C16920FADD}"/>
                  </a:ext>
                </a:extLst>
              </p:cNvPr>
              <p:cNvSpPr/>
              <p:nvPr/>
            </p:nvSpPr>
            <p:spPr>
              <a:xfrm>
                <a:off x="3257811" y="1946038"/>
                <a:ext cx="684000" cy="216072"/>
              </a:xfrm>
              <a:prstGeom prst="roundRect">
                <a:avLst/>
              </a:prstGeom>
              <a:grpFill/>
              <a:ln w="9525">
                <a:solidFill>
                  <a:srgbClr val="009F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GB" sz="667" dirty="0">
                    <a:solidFill>
                      <a:schemeClr val="tx1"/>
                    </a:solidFill>
                    <a:latin typeface="Verdana"/>
                  </a:rPr>
                  <a:t>DPP-4i</a:t>
                </a:r>
                <a:r>
                  <a:rPr lang="lt-LT" sz="800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</a:t>
                </a:r>
                <a:endParaRPr lang="en-GB" sz="667" dirty="0">
                  <a:solidFill>
                    <a:schemeClr val="tx1"/>
                  </a:solidFill>
                  <a:highlight>
                    <a:srgbClr val="00FF00"/>
                  </a:highlight>
                  <a:latin typeface="Verdana"/>
                </a:endParaRPr>
              </a:p>
            </p:txBody>
          </p:sp>
          <p:sp>
            <p:nvSpPr>
              <p:cNvPr id="342" name="Arrow: Down 341">
                <a:extLst>
                  <a:ext uri="{FF2B5EF4-FFF2-40B4-BE49-F238E27FC236}">
                    <a16:creationId xmlns:a16="http://schemas.microsoft.com/office/drawing/2014/main" id="{969C1187-C5E6-4B5F-95C2-3473C3F00AD1}"/>
                  </a:ext>
                </a:extLst>
              </p:cNvPr>
              <p:cNvSpPr/>
              <p:nvPr/>
            </p:nvSpPr>
            <p:spPr>
              <a:xfrm>
                <a:off x="3485169" y="2162815"/>
                <a:ext cx="229284" cy="146351"/>
              </a:xfrm>
              <a:prstGeom prst="downArrow">
                <a:avLst/>
              </a:prstGeom>
              <a:grpFill/>
              <a:ln w="9525">
                <a:solidFill>
                  <a:srgbClr val="009F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667">
                  <a:solidFill>
                    <a:schemeClr val="tx1"/>
                  </a:solidFill>
                  <a:latin typeface="Verdana"/>
                </a:endParaRPr>
              </a:p>
            </p:txBody>
          </p:sp>
        </p:grpSp>
        <p:grpSp>
          <p:nvGrpSpPr>
            <p:cNvPr id="383" name="Group 382">
              <a:extLst>
                <a:ext uri="{FF2B5EF4-FFF2-40B4-BE49-F238E27FC236}">
                  <a16:creationId xmlns:a16="http://schemas.microsoft.com/office/drawing/2014/main" id="{AEDB5474-F23C-49EC-BED4-C236ED06BB4C}"/>
                </a:ext>
              </a:extLst>
            </p:cNvPr>
            <p:cNvGrpSpPr/>
            <p:nvPr/>
          </p:nvGrpSpPr>
          <p:grpSpPr>
            <a:xfrm>
              <a:off x="3277371" y="3691881"/>
              <a:ext cx="2844000" cy="220368"/>
              <a:chOff x="3270585" y="3625594"/>
              <a:chExt cx="2844000" cy="304636"/>
            </a:xfrm>
            <a:grpFill/>
          </p:grpSpPr>
          <p:sp>
            <p:nvSpPr>
              <p:cNvPr id="384" name="Rectangle: Rounded Corners 383">
                <a:extLst>
                  <a:ext uri="{FF2B5EF4-FFF2-40B4-BE49-F238E27FC236}">
                    <a16:creationId xmlns:a16="http://schemas.microsoft.com/office/drawing/2014/main" id="{5C6EE5D5-DDE3-4FA8-82A4-889D7CDD458A}"/>
                  </a:ext>
                </a:extLst>
              </p:cNvPr>
              <p:cNvSpPr/>
              <p:nvPr/>
            </p:nvSpPr>
            <p:spPr>
              <a:xfrm>
                <a:off x="3270585" y="3625594"/>
                <a:ext cx="2844000" cy="149702"/>
              </a:xfrm>
              <a:prstGeom prst="roundRect">
                <a:avLst/>
              </a:prstGeom>
              <a:grpFill/>
              <a:ln w="12700">
                <a:solidFill>
                  <a:srgbClr val="009FDA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lt-LT" sz="10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Pridėti vaistus, kaip parodyta aukščiau </a:t>
                </a:r>
                <a:endParaRPr lang="en-GB" sz="1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5" name="Arrow: Down 384">
                <a:extLst>
                  <a:ext uri="{FF2B5EF4-FFF2-40B4-BE49-F238E27FC236}">
                    <a16:creationId xmlns:a16="http://schemas.microsoft.com/office/drawing/2014/main" id="{C1E069FA-E354-4A60-8156-C0DF41E0F9A7}"/>
                  </a:ext>
                </a:extLst>
              </p:cNvPr>
              <p:cNvSpPr/>
              <p:nvPr/>
            </p:nvSpPr>
            <p:spPr>
              <a:xfrm>
                <a:off x="4577943" y="3770523"/>
                <a:ext cx="229284" cy="159707"/>
              </a:xfrm>
              <a:prstGeom prst="downArrow">
                <a:avLst/>
              </a:prstGeom>
              <a:grpFill/>
              <a:ln w="9525">
                <a:solidFill>
                  <a:srgbClr val="009F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667">
                  <a:solidFill>
                    <a:schemeClr val="tx1"/>
                  </a:solidFill>
                  <a:latin typeface="Verdana"/>
                </a:endParaRP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3C50F06-B118-4E4A-B64A-C41CD64B62AD}"/>
                </a:ext>
              </a:extLst>
            </p:cNvPr>
            <p:cNvGrpSpPr/>
            <p:nvPr/>
          </p:nvGrpSpPr>
          <p:grpSpPr>
            <a:xfrm>
              <a:off x="3264888" y="3473422"/>
              <a:ext cx="2844000" cy="205770"/>
              <a:chOff x="3264888" y="3583359"/>
              <a:chExt cx="2844000" cy="284455"/>
            </a:xfrm>
            <a:grpFill/>
          </p:grpSpPr>
          <p:sp>
            <p:nvSpPr>
              <p:cNvPr id="326" name="Rectangle: Rounded Corners 325">
                <a:extLst>
                  <a:ext uri="{FF2B5EF4-FFF2-40B4-BE49-F238E27FC236}">
                    <a16:creationId xmlns:a16="http://schemas.microsoft.com/office/drawing/2014/main" id="{3E59972E-4BA5-448E-AE38-7E282479363E}"/>
                  </a:ext>
                </a:extLst>
              </p:cNvPr>
              <p:cNvSpPr/>
              <p:nvPr/>
            </p:nvSpPr>
            <p:spPr>
              <a:xfrm>
                <a:off x="3264888" y="3583359"/>
                <a:ext cx="2844000" cy="149703"/>
              </a:xfrm>
              <a:prstGeom prst="round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GB" sz="10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HbA1c </a:t>
                </a:r>
                <a:r>
                  <a:rPr lang="lt-LT" sz="10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viršijantis tikslinį </a:t>
                </a:r>
                <a:endParaRPr lang="en-GB" sz="1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8" name="Arrow: Down 327">
                <a:extLst>
                  <a:ext uri="{FF2B5EF4-FFF2-40B4-BE49-F238E27FC236}">
                    <a16:creationId xmlns:a16="http://schemas.microsoft.com/office/drawing/2014/main" id="{92768DD4-E82E-4F42-9A30-CFDCEFD4E66E}"/>
                  </a:ext>
                </a:extLst>
              </p:cNvPr>
              <p:cNvSpPr/>
              <p:nvPr/>
            </p:nvSpPr>
            <p:spPr>
              <a:xfrm>
                <a:off x="4577943" y="3741064"/>
                <a:ext cx="229284" cy="126750"/>
              </a:xfrm>
              <a:prstGeom prst="downArrow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667">
                  <a:solidFill>
                    <a:schemeClr val="tx1"/>
                  </a:solidFill>
                  <a:latin typeface="Verdana"/>
                </a:endParaRPr>
              </a:p>
            </p:txBody>
          </p:sp>
        </p:grpSp>
        <p:grpSp>
          <p:nvGrpSpPr>
            <p:cNvPr id="469" name="Group 468">
              <a:extLst>
                <a:ext uri="{FF2B5EF4-FFF2-40B4-BE49-F238E27FC236}">
                  <a16:creationId xmlns:a16="http://schemas.microsoft.com/office/drawing/2014/main" id="{EFA57821-1BCD-475A-8519-D3DC3A04A061}"/>
                </a:ext>
              </a:extLst>
            </p:cNvPr>
            <p:cNvGrpSpPr/>
            <p:nvPr/>
          </p:nvGrpSpPr>
          <p:grpSpPr>
            <a:xfrm>
              <a:off x="3222818" y="3938548"/>
              <a:ext cx="2844000" cy="204392"/>
              <a:chOff x="3216032" y="3589522"/>
              <a:chExt cx="2844000" cy="282550"/>
            </a:xfrm>
            <a:grpFill/>
          </p:grpSpPr>
          <p:sp>
            <p:nvSpPr>
              <p:cNvPr id="470" name="Rectangle: Rounded Corners 469">
                <a:extLst>
                  <a:ext uri="{FF2B5EF4-FFF2-40B4-BE49-F238E27FC236}">
                    <a16:creationId xmlns:a16="http://schemas.microsoft.com/office/drawing/2014/main" id="{867AF39C-FFB8-4C87-8DD6-4B8FA46D64CD}"/>
                  </a:ext>
                </a:extLst>
              </p:cNvPr>
              <p:cNvSpPr/>
              <p:nvPr/>
            </p:nvSpPr>
            <p:spPr>
              <a:xfrm>
                <a:off x="3216032" y="3589522"/>
                <a:ext cx="2844000" cy="149703"/>
              </a:xfrm>
              <a:prstGeom prst="round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lt-LT" sz="10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:r>
                  <a:rPr lang="en-GB" sz="10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HbA1c</a:t>
                </a:r>
                <a:r>
                  <a:rPr lang="lt-LT" sz="10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viršijantis tikslinį </a:t>
                </a:r>
                <a:endParaRPr lang="en-GB" sz="1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1" name="Arrow: Down 470">
                <a:extLst>
                  <a:ext uri="{FF2B5EF4-FFF2-40B4-BE49-F238E27FC236}">
                    <a16:creationId xmlns:a16="http://schemas.microsoft.com/office/drawing/2014/main" id="{F6EB897D-8D70-4D86-9840-CB9C1D775A5D}"/>
                  </a:ext>
                </a:extLst>
              </p:cNvPr>
              <p:cNvSpPr/>
              <p:nvPr/>
            </p:nvSpPr>
            <p:spPr>
              <a:xfrm>
                <a:off x="4577943" y="3740479"/>
                <a:ext cx="229284" cy="131593"/>
              </a:xfrm>
              <a:prstGeom prst="downArrow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667">
                  <a:solidFill>
                    <a:schemeClr val="tx1"/>
                  </a:solidFill>
                  <a:latin typeface="Verdana"/>
                </a:endParaRPr>
              </a:p>
            </p:txBody>
          </p:sp>
        </p:grp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B5263C5-25F0-4378-931D-1F12BC281851}"/>
              </a:ext>
            </a:extLst>
          </p:cNvPr>
          <p:cNvSpPr/>
          <p:nvPr/>
        </p:nvSpPr>
        <p:spPr>
          <a:xfrm>
            <a:off x="748592" y="1285245"/>
            <a:ext cx="3365473" cy="244297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Nepriklausomai nuo individualaus HbA1c tikslo</a:t>
            </a:r>
            <a:endParaRPr lang="en-GB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92DD5C3-5360-4F7B-B74A-E748C36F96EB}"/>
              </a:ext>
            </a:extLst>
          </p:cNvPr>
          <p:cNvSpPr/>
          <p:nvPr/>
        </p:nvSpPr>
        <p:spPr>
          <a:xfrm>
            <a:off x="2527533" y="1639450"/>
            <a:ext cx="167951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t-LT" sz="1000" b="1" dirty="0"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ŠN ar LIL vyrauja 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1E26AA6-5D3F-4834-80D6-6247889B0933}"/>
              </a:ext>
            </a:extLst>
          </p:cNvPr>
          <p:cNvSpPr txBox="1"/>
          <p:nvPr/>
        </p:nvSpPr>
        <p:spPr>
          <a:xfrm>
            <a:off x="505202" y="1945294"/>
            <a:ext cx="20010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dirty="0"/>
              <a:t>- </a:t>
            </a:r>
            <a:r>
              <a:rPr lang="lt-L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Diagnozuota ŠKL</a:t>
            </a:r>
          </a:p>
          <a:p>
            <a:r>
              <a:rPr lang="lt-L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ŠKL rizikos veiksniai (&gt; 55 m. + KSH ar vainikinių, miego, apatinių galūnių arterijų stenozė &gt; 50 %) 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7963EAD-566D-42DF-80D6-140FA231533C}"/>
              </a:ext>
            </a:extLst>
          </p:cNvPr>
          <p:cNvCxnSpPr>
            <a:cxnSpLocks/>
          </p:cNvCxnSpPr>
          <p:nvPr/>
        </p:nvCxnSpPr>
        <p:spPr>
          <a:xfrm flipV="1">
            <a:off x="233491" y="3083613"/>
            <a:ext cx="1913106" cy="12970"/>
          </a:xfrm>
          <a:prstGeom prst="line">
            <a:avLst/>
          </a:prstGeom>
          <a:ln>
            <a:solidFill>
              <a:srgbClr val="FF66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89409E6-2FB4-414E-A382-D1CE319840E5}"/>
              </a:ext>
            </a:extLst>
          </p:cNvPr>
          <p:cNvSpPr txBox="1"/>
          <p:nvPr/>
        </p:nvSpPr>
        <p:spPr>
          <a:xfrm>
            <a:off x="1193539" y="3143306"/>
            <a:ext cx="35463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lt-LT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ECBE7518-1C78-43AB-8A29-020E3ED01CB0}"/>
              </a:ext>
            </a:extLst>
          </p:cNvPr>
          <p:cNvCxnSpPr>
            <a:cxnSpLocks/>
          </p:cNvCxnSpPr>
          <p:nvPr/>
        </p:nvCxnSpPr>
        <p:spPr>
          <a:xfrm>
            <a:off x="1303547" y="2681083"/>
            <a:ext cx="0" cy="148772"/>
          </a:xfrm>
          <a:prstGeom prst="straightConnector1">
            <a:avLst/>
          </a:prstGeom>
          <a:ln w="9525">
            <a:solidFill>
              <a:srgbClr val="CC006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8F34E759-5CCB-4459-B63F-F98941E456C6}"/>
              </a:ext>
            </a:extLst>
          </p:cNvPr>
          <p:cNvCxnSpPr>
            <a:cxnSpLocks/>
          </p:cNvCxnSpPr>
          <p:nvPr/>
        </p:nvCxnSpPr>
        <p:spPr>
          <a:xfrm>
            <a:off x="1422987" y="3928583"/>
            <a:ext cx="0" cy="170627"/>
          </a:xfrm>
          <a:prstGeom prst="straightConnector1">
            <a:avLst/>
          </a:prstGeom>
          <a:ln w="9525">
            <a:solidFill>
              <a:srgbClr val="CC006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EB4E109F-93F5-49E2-A4FA-33A57E48255E}"/>
              </a:ext>
            </a:extLst>
          </p:cNvPr>
          <p:cNvCxnSpPr>
            <a:cxnSpLocks/>
          </p:cNvCxnSpPr>
          <p:nvPr/>
        </p:nvCxnSpPr>
        <p:spPr>
          <a:xfrm>
            <a:off x="1422987" y="4329839"/>
            <a:ext cx="0" cy="134357"/>
          </a:xfrm>
          <a:prstGeom prst="straightConnector1">
            <a:avLst/>
          </a:prstGeom>
          <a:ln w="9525">
            <a:solidFill>
              <a:srgbClr val="CC006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E39E0FF4-6A35-495B-A368-974B45C76240}"/>
              </a:ext>
            </a:extLst>
          </p:cNvPr>
          <p:cNvCxnSpPr>
            <a:cxnSpLocks/>
          </p:cNvCxnSpPr>
          <p:nvPr/>
        </p:nvCxnSpPr>
        <p:spPr>
          <a:xfrm>
            <a:off x="3351927" y="1472040"/>
            <a:ext cx="0" cy="190263"/>
          </a:xfrm>
          <a:prstGeom prst="straightConnector1">
            <a:avLst/>
          </a:prstGeom>
          <a:ln w="9525">
            <a:solidFill>
              <a:srgbClr val="CC006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08A48AC5-1C4B-4510-B23E-36759DE3424C}"/>
              </a:ext>
            </a:extLst>
          </p:cNvPr>
          <p:cNvSpPr txBox="1"/>
          <p:nvPr/>
        </p:nvSpPr>
        <p:spPr>
          <a:xfrm>
            <a:off x="2575461" y="1828250"/>
            <a:ext cx="21855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ŠN su ↓ IF (KS IF &lt; 45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lang="lt-LT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lt-L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LIL</a:t>
            </a:r>
            <a:r>
              <a:rPr lang="lt-L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kai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lt-L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GFG &lt; 60 ml min </a:t>
            </a:r>
            <a:r>
              <a:rPr lang="lt-LT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lt-L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[1.73 m]</a:t>
            </a:r>
            <a:r>
              <a:rPr lang="lt-LT" sz="1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-2 </a:t>
            </a:r>
            <a:r>
              <a:rPr lang="lt-L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 </a:t>
            </a:r>
            <a:r>
              <a:rPr lang="lt-LT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albuminurija</a:t>
            </a:r>
            <a:r>
              <a:rPr lang="lt-L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30 mg/24 val., ar šlapimo </a:t>
            </a:r>
            <a:r>
              <a:rPr lang="lt-LT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albumino</a:t>
            </a:r>
            <a:r>
              <a:rPr lang="lt-L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ir kreatinino santykis &gt; 3 mg/</a:t>
            </a:r>
            <a:r>
              <a:rPr lang="lt-LT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mmol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AB18342B-7A28-4012-8C08-9867A98C3007}"/>
              </a:ext>
            </a:extLst>
          </p:cNvPr>
          <p:cNvCxnSpPr>
            <a:cxnSpLocks/>
          </p:cNvCxnSpPr>
          <p:nvPr/>
        </p:nvCxnSpPr>
        <p:spPr>
          <a:xfrm flipH="1">
            <a:off x="3558611" y="3908185"/>
            <a:ext cx="7328" cy="191421"/>
          </a:xfrm>
          <a:prstGeom prst="straightConnector1">
            <a:avLst/>
          </a:prstGeom>
          <a:ln w="9525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B5BAC5AA-1B15-46A8-8800-9669221CD007}"/>
              </a:ext>
            </a:extLst>
          </p:cNvPr>
          <p:cNvCxnSpPr>
            <a:cxnSpLocks/>
          </p:cNvCxnSpPr>
          <p:nvPr/>
        </p:nvCxnSpPr>
        <p:spPr>
          <a:xfrm flipH="1">
            <a:off x="3540678" y="4388120"/>
            <a:ext cx="1" cy="125436"/>
          </a:xfrm>
          <a:prstGeom prst="straightConnector1">
            <a:avLst/>
          </a:prstGeom>
          <a:ln w="9525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DCD52AEF-611C-40D6-BD75-95D5E12D9CBA}"/>
              </a:ext>
            </a:extLst>
          </p:cNvPr>
          <p:cNvSpPr txBox="1"/>
          <p:nvPr/>
        </p:nvSpPr>
        <p:spPr>
          <a:xfrm>
            <a:off x="376860" y="6380042"/>
            <a:ext cx="114382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800" dirty="0"/>
              <a:t>ŠKL – </a:t>
            </a:r>
            <a:r>
              <a:rPr lang="lt-LT" sz="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Kraujotakos sistemos (širdies ir (ar) kraujagyslių) </a:t>
            </a:r>
            <a:r>
              <a:rPr lang="lt-LT" sz="800" dirty="0">
                <a:effectLst/>
                <a:ea typeface="Times New Roman" panose="02020603050405020304" pitchFamily="18" charset="0"/>
              </a:rPr>
              <a:t>liga,</a:t>
            </a:r>
            <a:r>
              <a:rPr lang="lt-LT" sz="800" dirty="0"/>
              <a:t> KSH – kairio skilvelio hipertrofija, ŠN – širdies nepakankamumas, LIL – lėtinė inkstų liga, KS IF – kairiojo skilvelio </a:t>
            </a:r>
            <a:r>
              <a:rPr lang="lt-LT" sz="800" dirty="0" err="1"/>
              <a:t>išstūmio</a:t>
            </a:r>
            <a:r>
              <a:rPr lang="lt-LT" sz="800" dirty="0"/>
              <a:t> frakcija, </a:t>
            </a:r>
            <a:r>
              <a:rPr lang="lt-LT" sz="800" dirty="0" err="1"/>
              <a:t>aGFG</a:t>
            </a:r>
            <a:r>
              <a:rPr lang="lt-LT" sz="800" dirty="0"/>
              <a:t> – apskaičiuotas </a:t>
            </a:r>
            <a:r>
              <a:rPr lang="lt-LT" sz="800" dirty="0" err="1"/>
              <a:t>glomerulų</a:t>
            </a:r>
            <a:r>
              <a:rPr lang="lt-LT" sz="800" dirty="0"/>
              <a:t> filtracijos greitis. </a:t>
            </a:r>
            <a:endParaRPr lang="en-GB" sz="800" dirty="0"/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9FC76B20-4677-4D51-90BA-FEC717B39E1D}"/>
              </a:ext>
            </a:extLst>
          </p:cNvPr>
          <p:cNvSpPr/>
          <p:nvPr/>
        </p:nvSpPr>
        <p:spPr>
          <a:xfrm>
            <a:off x="417595" y="6541666"/>
            <a:ext cx="1209980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33"/>
              </a:spcBef>
            </a:pPr>
            <a:r>
              <a:rPr lang="lt-LT" sz="800" dirty="0"/>
              <a:t>Pagal </a:t>
            </a:r>
            <a:r>
              <a:rPr lang="en-GB" sz="800" dirty="0" err="1"/>
              <a:t>Buse</a:t>
            </a:r>
            <a:r>
              <a:rPr lang="lt-LT" sz="800" dirty="0"/>
              <a:t> J</a:t>
            </a:r>
            <a:r>
              <a:rPr lang="en-GB" sz="800" dirty="0"/>
              <a:t>B, Wexler</a:t>
            </a:r>
            <a:r>
              <a:rPr lang="lt-LT" sz="800" dirty="0"/>
              <a:t> </a:t>
            </a:r>
            <a:r>
              <a:rPr lang="en-GB" sz="800" dirty="0"/>
              <a:t>DJ. , </a:t>
            </a:r>
            <a:r>
              <a:rPr lang="en-GB" sz="800" dirty="0" err="1"/>
              <a:t>Tsapas</a:t>
            </a:r>
            <a:r>
              <a:rPr lang="lt-LT" sz="800" dirty="0"/>
              <a:t> A. et al; </a:t>
            </a:r>
            <a:r>
              <a:rPr lang="en-GB" sz="800" dirty="0"/>
              <a:t>2019 Update to: Management of </a:t>
            </a:r>
            <a:r>
              <a:rPr lang="en-GB" sz="800" dirty="0" err="1"/>
              <a:t>Hyperglycemia</a:t>
            </a:r>
            <a:r>
              <a:rPr lang="en-GB" sz="800" dirty="0"/>
              <a:t> in Type 2 Diabetes, 2018. </a:t>
            </a:r>
            <a:r>
              <a:rPr lang="lt-LT" sz="800" dirty="0"/>
              <a:t>A </a:t>
            </a:r>
            <a:r>
              <a:rPr lang="en-GB" sz="800" dirty="0"/>
              <a:t>Consensus Report by the American Diabetes Association (ADA) and the European Association for the Study of Diabetes (EASD) </a:t>
            </a:r>
            <a:r>
              <a:rPr lang="en-GB" sz="800" dirty="0" err="1"/>
              <a:t>Diabetologia</a:t>
            </a:r>
            <a:r>
              <a:rPr lang="lt-LT" sz="800" dirty="0"/>
              <a:t>,</a:t>
            </a:r>
            <a:r>
              <a:rPr lang="en-US" sz="800" dirty="0"/>
              <a:t> </a:t>
            </a:r>
            <a:r>
              <a:rPr lang="lt-LT" sz="800" dirty="0"/>
              <a:t>December 2019</a:t>
            </a:r>
            <a:endParaRPr lang="en-US" sz="800" dirty="0"/>
          </a:p>
        </p:txBody>
      </p: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9C1569DD-4435-4617-A2D1-01BD9ED4D33C}"/>
              </a:ext>
            </a:extLst>
          </p:cNvPr>
          <p:cNvCxnSpPr>
            <a:cxnSpLocks/>
          </p:cNvCxnSpPr>
          <p:nvPr/>
        </p:nvCxnSpPr>
        <p:spPr>
          <a:xfrm>
            <a:off x="3577791" y="2647250"/>
            <a:ext cx="0" cy="146241"/>
          </a:xfrm>
          <a:prstGeom prst="straightConnector1">
            <a:avLst/>
          </a:prstGeom>
          <a:ln w="9525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5AA4F03D-7B6C-4E47-B95C-FC58112956B1}"/>
              </a:ext>
            </a:extLst>
          </p:cNvPr>
          <p:cNvSpPr/>
          <p:nvPr/>
        </p:nvSpPr>
        <p:spPr>
          <a:xfrm>
            <a:off x="454102" y="1928040"/>
            <a:ext cx="1920348" cy="753043"/>
          </a:xfrm>
          <a:prstGeom prst="roundRect">
            <a:avLst/>
          </a:prstGeom>
          <a:noFill/>
          <a:ln w="9525">
            <a:solidFill>
              <a:srgbClr val="CC00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schemeClr val="tx1"/>
              </a:solidFill>
            </a:endParaRPr>
          </a:p>
        </p:txBody>
      </p:sp>
      <p:sp>
        <p:nvSpPr>
          <p:cNvPr id="179" name="Rectangle: Rounded Corners 178">
            <a:extLst>
              <a:ext uri="{FF2B5EF4-FFF2-40B4-BE49-F238E27FC236}">
                <a16:creationId xmlns:a16="http://schemas.microsoft.com/office/drawing/2014/main" id="{AA3FF58C-3EFE-4155-A0BF-7C541EF63339}"/>
              </a:ext>
            </a:extLst>
          </p:cNvPr>
          <p:cNvSpPr/>
          <p:nvPr/>
        </p:nvSpPr>
        <p:spPr>
          <a:xfrm>
            <a:off x="488388" y="2922855"/>
            <a:ext cx="1920348" cy="1042881"/>
          </a:xfrm>
          <a:prstGeom prst="roundRect">
            <a:avLst/>
          </a:prstGeom>
          <a:noFill/>
          <a:ln w="9525">
            <a:solidFill>
              <a:srgbClr val="CC00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schemeClr val="tx1"/>
              </a:solidFill>
            </a:endParaRPr>
          </a:p>
        </p:txBody>
      </p:sp>
      <p:sp>
        <p:nvSpPr>
          <p:cNvPr id="180" name="Rectangle: Rounded Corners 179">
            <a:extLst>
              <a:ext uri="{FF2B5EF4-FFF2-40B4-BE49-F238E27FC236}">
                <a16:creationId xmlns:a16="http://schemas.microsoft.com/office/drawing/2014/main" id="{89FA95BA-AE7F-457A-A454-D5AB6450DD81}"/>
              </a:ext>
            </a:extLst>
          </p:cNvPr>
          <p:cNvSpPr/>
          <p:nvPr/>
        </p:nvSpPr>
        <p:spPr>
          <a:xfrm>
            <a:off x="2598326" y="1873089"/>
            <a:ext cx="1975393" cy="785808"/>
          </a:xfrm>
          <a:prstGeom prst="roundRect">
            <a:avLst/>
          </a:prstGeom>
          <a:noFill/>
          <a:ln w="9525">
            <a:solidFill>
              <a:srgbClr val="CC00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 flipH="1">
            <a:off x="2189570" y="748610"/>
            <a:ext cx="1308134" cy="1380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>
            <a:cxnSpLocks/>
          </p:cNvCxnSpPr>
          <p:nvPr/>
        </p:nvCxnSpPr>
        <p:spPr>
          <a:xfrm>
            <a:off x="5393623" y="558404"/>
            <a:ext cx="1186501" cy="1952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5D57438-2DF3-4011-9BC9-20BD9DDD124F}"/>
              </a:ext>
            </a:extLst>
          </p:cNvPr>
          <p:cNvSpPr txBox="1"/>
          <p:nvPr/>
        </p:nvSpPr>
        <p:spPr>
          <a:xfrm>
            <a:off x="7546758" y="163130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998974-62AB-4A56-9194-03AC148BCDA1}"/>
              </a:ext>
            </a:extLst>
          </p:cNvPr>
          <p:cNvSpPr txBox="1"/>
          <p:nvPr/>
        </p:nvSpPr>
        <p:spPr>
          <a:xfrm>
            <a:off x="5279303" y="1639561"/>
            <a:ext cx="2448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Esant hipoglikemijai – SK nutraukiami, gydymas keičiamas į: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031F288-2AAA-4490-B078-9088CFBF9915}"/>
              </a:ext>
            </a:extLst>
          </p:cNvPr>
          <p:cNvSpPr txBox="1"/>
          <p:nvPr/>
        </p:nvSpPr>
        <p:spPr>
          <a:xfrm>
            <a:off x="7644894" y="1716786"/>
            <a:ext cx="2253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Jei nepasiektas tikslinis HbA1c, gydymas papildomas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EBA54D83-2435-4896-BAAF-83929845E32E}"/>
              </a:ext>
            </a:extLst>
          </p:cNvPr>
          <p:cNvCxnSpPr>
            <a:cxnSpLocks/>
          </p:cNvCxnSpPr>
          <p:nvPr/>
        </p:nvCxnSpPr>
        <p:spPr>
          <a:xfrm>
            <a:off x="8933612" y="2002860"/>
            <a:ext cx="7972" cy="319145"/>
          </a:xfrm>
          <a:prstGeom prst="straightConnector1">
            <a:avLst/>
          </a:prstGeom>
          <a:solidFill>
            <a:schemeClr val="bg1"/>
          </a:solidFill>
          <a:ln w="952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D342B120-87EF-486E-A9AD-2622B0153640}"/>
              </a:ext>
            </a:extLst>
          </p:cNvPr>
          <p:cNvCxnSpPr>
            <a:cxnSpLocks/>
          </p:cNvCxnSpPr>
          <p:nvPr/>
        </p:nvCxnSpPr>
        <p:spPr>
          <a:xfrm flipH="1">
            <a:off x="6499612" y="1521938"/>
            <a:ext cx="4140" cy="225448"/>
          </a:xfrm>
          <a:prstGeom prst="straightConnector1">
            <a:avLst/>
          </a:prstGeom>
          <a:solidFill>
            <a:schemeClr val="bg1"/>
          </a:solidFill>
          <a:ln w="952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8524FE12-7728-4269-9C8E-6966C0F0F38A}"/>
              </a:ext>
            </a:extLst>
          </p:cNvPr>
          <p:cNvCxnSpPr>
            <a:cxnSpLocks/>
          </p:cNvCxnSpPr>
          <p:nvPr/>
        </p:nvCxnSpPr>
        <p:spPr>
          <a:xfrm>
            <a:off x="8218508" y="1493381"/>
            <a:ext cx="0" cy="249312"/>
          </a:xfrm>
          <a:prstGeom prst="straightConnector1">
            <a:avLst/>
          </a:prstGeom>
          <a:solidFill>
            <a:schemeClr val="bg1"/>
          </a:solidFill>
          <a:ln w="952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36C2CA1A-5A50-46C2-802F-1BB701A0A2F7}"/>
              </a:ext>
            </a:extLst>
          </p:cNvPr>
          <p:cNvCxnSpPr>
            <a:cxnSpLocks/>
          </p:cNvCxnSpPr>
          <p:nvPr/>
        </p:nvCxnSpPr>
        <p:spPr>
          <a:xfrm flipH="1">
            <a:off x="6388213" y="1995756"/>
            <a:ext cx="1" cy="321347"/>
          </a:xfrm>
          <a:prstGeom prst="straightConnector1">
            <a:avLst/>
          </a:prstGeom>
          <a:solidFill>
            <a:schemeClr val="bg1"/>
          </a:solidFill>
          <a:ln w="952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EE0A9AB2-A721-4D37-8A4F-383FA020E06C}"/>
              </a:ext>
            </a:extLst>
          </p:cNvPr>
          <p:cNvSpPr/>
          <p:nvPr/>
        </p:nvSpPr>
        <p:spPr>
          <a:xfrm>
            <a:off x="5056857" y="2328796"/>
            <a:ext cx="6153592" cy="347463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A76415DD-314C-457D-BEB7-09E6B4D03BDF}"/>
              </a:ext>
            </a:extLst>
          </p:cNvPr>
          <p:cNvSpPr/>
          <p:nvPr/>
        </p:nvSpPr>
        <p:spPr>
          <a:xfrm>
            <a:off x="5212864" y="824420"/>
            <a:ext cx="3263435" cy="255777"/>
          </a:xfrm>
          <a:prstGeom prst="round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Nėra ŠKL, LIL, ŠN ar</a:t>
            </a:r>
            <a:r>
              <a:rPr lang="en-US" sz="1200" b="1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 </a:t>
            </a:r>
            <a:r>
              <a:rPr lang="lt-LT" sz="1200" b="1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ŠKL rizikos veiksnių</a:t>
            </a:r>
            <a:endParaRPr lang="en-GB" sz="1200" b="1" dirty="0">
              <a:solidFill>
                <a:schemeClr val="tx1"/>
              </a:solidFill>
              <a:latin typeface="Times New Roman" panose="02020603050405020304" pitchFamily="18" charset="0"/>
              <a:ea typeface="ＭＳ Ｐゴシック" charset="0"/>
              <a:cs typeface="Times New Roman" panose="02020603050405020304" pitchFamily="18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9E9DD01E-1649-43E3-918E-C4554601E36F}"/>
              </a:ext>
            </a:extLst>
          </p:cNvPr>
          <p:cNvSpPr txBox="1"/>
          <p:nvPr/>
        </p:nvSpPr>
        <p:spPr>
          <a:xfrm>
            <a:off x="8694297" y="-1908"/>
            <a:ext cx="326343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Cukrinio diabeto ir tarpinės hiperglikemijos diagnostikos ir gydymo vaistais, kurių įsigijimo išlaidos apmokamos Privalomojo sveikatos draudimo fondo biudžeto lėšomis, tvarkos aprašo</a:t>
            </a:r>
          </a:p>
          <a:p>
            <a:r>
              <a:rPr lang="lt-L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priedas</a:t>
            </a:r>
          </a:p>
        </p:txBody>
      </p:sp>
      <p:pic>
        <p:nvPicPr>
          <p:cNvPr id="7" name="Paveikslėlis 6">
            <a:extLst>
              <a:ext uri="{FF2B5EF4-FFF2-40B4-BE49-F238E27FC236}">
                <a16:creationId xmlns:a16="http://schemas.microsoft.com/office/drawing/2014/main" id="{69F12A86-55BA-42ED-BF5E-6010C8D289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9967" y="60753"/>
            <a:ext cx="5743575" cy="18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6827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563</Words>
  <Application>Microsoft Office PowerPoint</Application>
  <PresentationFormat>Plačiaekranė</PresentationFormat>
  <Paragraphs>79</Paragraphs>
  <Slides>1</Slides>
  <Notes>1</Notes>
  <HiddenSlides>0</HiddenSlides>
  <MMClips>0</MMClips>
  <ScaleCrop>false</ScaleCrop>
  <HeadingPairs>
    <vt:vector size="6" baseType="variant">
      <vt:variant>
        <vt:lpstr>Naudojami šriftai</vt:lpstr>
      </vt:variant>
      <vt:variant>
        <vt:i4>5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Verdana</vt:lpstr>
      <vt:lpstr>„Office“ tema</vt:lpstr>
      <vt:lpstr>„PowerPoint“ pateiktis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„PowerPoint“ pateiktis</dc:title>
  <dc:creator>Genovaitė Klimienė</dc:creator>
  <cp:lastModifiedBy>Arvydas Gabrilavičius</cp:lastModifiedBy>
  <cp:revision>96</cp:revision>
  <dcterms:created xsi:type="dcterms:W3CDTF">2021-09-03T07:53:06Z</dcterms:created>
  <dcterms:modified xsi:type="dcterms:W3CDTF">2021-12-15T07:42:09Z</dcterms:modified>
</cp:coreProperties>
</file>