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7B16C09-9C5F-228A-1AC3-F252DEA13BC8}" name="Narimantas Satkus" initials="NS" userId="S::Narimantas.Satkus@sam.lt::f2d1f26c-7b02-4bc0-a744-370907c47c9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157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304172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31289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92476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73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966630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025645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9526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851896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34425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36081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126045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t-L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FC86-DDAE-454F-A688-BB1B60ECFC6B}" type="datetimeFigureOut">
              <a:rPr lang="lt-LT" smtClean="0"/>
              <a:t>2022.10.20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17876-8FAD-46F2-98AD-B1D1477628DE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22398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497719" y="1480845"/>
            <a:ext cx="4920723" cy="71140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Šeimos gydytojas ar kitas gydytojas specialistas įtaria arba nustato vaiko </a:t>
            </a:r>
            <a:r>
              <a:rPr lang="lt-L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raidos sutrikimą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05410" y="1631137"/>
            <a:ext cx="3002481" cy="2818503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00041" indent="-400041" algn="ctr">
              <a:buAutoNum type="romanUcPeriod"/>
            </a:pPr>
            <a:r>
              <a:rPr lang="lt-L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VRSAR ambulatorines</a:t>
            </a:r>
          </a:p>
          <a:p>
            <a:pPr algn="ctr"/>
            <a:r>
              <a:rPr lang="lt-L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paslaugas teikianti ASPĮ</a:t>
            </a:r>
          </a:p>
          <a:p>
            <a:pPr marL="285744" indent="-285744" algn="ctr">
              <a:buFontTx/>
              <a:buChar char="-"/>
            </a:pPr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gydytojo konsultacija</a:t>
            </a:r>
          </a:p>
          <a:p>
            <a:pPr marL="285744" indent="-285744" algn="ctr">
              <a:buFontTx/>
              <a:buChar char="-"/>
            </a:pPr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specialistų komandos konsultacija</a:t>
            </a:r>
          </a:p>
          <a:p>
            <a:pPr marL="285744" indent="-285744" algn="ctr">
              <a:buFontTx/>
              <a:buChar char="-"/>
            </a:pPr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dienos </a:t>
            </a:r>
            <a:r>
              <a:rPr lang="lt-LT" sz="1600">
                <a:latin typeface="Times New Roman" panose="02020603050405020304" pitchFamily="18" charset="0"/>
                <a:cs typeface="Times New Roman" panose="02020603050405020304" pitchFamily="18" charset="0"/>
              </a:rPr>
              <a:t>stacionaras </a:t>
            </a:r>
          </a:p>
          <a:p>
            <a:pPr algn="ctr"/>
            <a:r>
              <a:rPr lang="lt-LT" sz="16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Vaiko raida A arba Vaiko raida B)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127379" y="3937172"/>
            <a:ext cx="3933248" cy="29121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t-LT" sz="1600" b="1" dirty="0"/>
          </a:p>
          <a:p>
            <a:pPr algn="ctr"/>
            <a:endParaRPr lang="lt-LT" sz="1600" b="1" dirty="0"/>
          </a:p>
          <a:p>
            <a:pPr algn="ctr"/>
            <a:endParaRPr lang="lt-LT" sz="1600" b="1" dirty="0"/>
          </a:p>
          <a:p>
            <a:pPr algn="ctr"/>
            <a:endParaRPr lang="lt-L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lt-L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II. Regioninis ankstyvosios reabilitacijos centras</a:t>
            </a:r>
          </a:p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Teikiamos I sk. paslaugos, taip pat</a:t>
            </a:r>
            <a:endParaRPr lang="lt-LT" sz="1600" dirty="0"/>
          </a:p>
          <a:p>
            <a:pPr algn="ctr"/>
            <a:r>
              <a:rPr lang="lt-LT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kai vaikui suteiktos I sk. paslaugos, bet nepasiektas planuotas rezultatas, teikiamos VRSAR paslaugos:</a:t>
            </a:r>
          </a:p>
          <a:p>
            <a:pPr marL="285744" indent="-285744" algn="ctr">
              <a:buFontTx/>
              <a:buChar char="-"/>
            </a:pPr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išplėstinė gydytojo konsultacija</a:t>
            </a:r>
          </a:p>
          <a:p>
            <a:pPr marL="285744" indent="-285744" algn="ctr">
              <a:buFontTx/>
              <a:buChar char="-"/>
            </a:pPr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išplėstinė specialistų komandos konsultacija</a:t>
            </a:r>
          </a:p>
          <a:p>
            <a:pPr marL="285744" indent="-285744" algn="ctr">
              <a:buFontTx/>
              <a:buChar char="-"/>
            </a:pPr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dienos stacionaras (Vaiko raida A arba Vaiko raida B)</a:t>
            </a:r>
            <a:endParaRPr lang="lt-LT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44" indent="-285744" algn="ctr">
              <a:buFontTx/>
              <a:buChar char="-"/>
            </a:pPr>
            <a:endParaRPr lang="lt-L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44" indent="-285744" algn="ctr">
              <a:buFontTx/>
              <a:buChar char="-"/>
            </a:pPr>
            <a:endParaRPr lang="lt-LT" sz="1600" dirty="0"/>
          </a:p>
          <a:p>
            <a:pPr marL="285744" indent="-285744" algn="ctr">
              <a:buFontTx/>
              <a:buChar char="-"/>
            </a:pPr>
            <a:endParaRPr lang="lt-L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44" indent="-285744" algn="ctr">
              <a:buFontTx/>
              <a:buChar char="-"/>
            </a:pPr>
            <a:endParaRPr lang="lt-LT" sz="1600" dirty="0"/>
          </a:p>
        </p:txBody>
      </p:sp>
      <p:cxnSp>
        <p:nvCxnSpPr>
          <p:cNvPr id="47" name="Straight Arrow Connector 40">
            <a:extLst>
              <a:ext uri="{FF2B5EF4-FFF2-40B4-BE49-F238E27FC236}">
                <a16:creationId xmlns:a16="http://schemas.microsoft.com/office/drawing/2014/main" id="{AE616F09-9C6D-40E8-9C42-297E673EE346}"/>
              </a:ext>
            </a:extLst>
          </p:cNvPr>
          <p:cNvCxnSpPr>
            <a:cxnSpLocks/>
            <a:stCxn id="75" idx="1"/>
          </p:cNvCxnSpPr>
          <p:nvPr/>
        </p:nvCxnSpPr>
        <p:spPr>
          <a:xfrm flipH="1" flipV="1">
            <a:off x="3268510" y="3101013"/>
            <a:ext cx="1358407" cy="8491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194AA96A-E6AD-4DD0-9B17-B7FE7FACB983}"/>
              </a:ext>
            </a:extLst>
          </p:cNvPr>
          <p:cNvSpPr txBox="1"/>
          <p:nvPr/>
        </p:nvSpPr>
        <p:spPr>
          <a:xfrm>
            <a:off x="1699591" y="366330"/>
            <a:ext cx="8279296" cy="1011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endParaRPr lang="lt-LT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lt-LT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lt-LT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PACIENTO KELIAS TEIKIANT VRSAR PASLAUGAS</a:t>
            </a:r>
            <a:endParaRPr lang="lt-LT" sz="16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75" name="Rounded Rectangle 25">
            <a:extLst>
              <a:ext uri="{FF2B5EF4-FFF2-40B4-BE49-F238E27FC236}">
                <a16:creationId xmlns:a16="http://schemas.microsoft.com/office/drawing/2014/main" id="{C1E51F88-B223-4EF5-B07A-6783C3B9FE5D}"/>
              </a:ext>
            </a:extLst>
          </p:cNvPr>
          <p:cNvSpPr/>
          <p:nvPr/>
        </p:nvSpPr>
        <p:spPr>
          <a:xfrm>
            <a:off x="4626917" y="2640920"/>
            <a:ext cx="2825811" cy="9371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t-LT" sz="1600" dirty="0"/>
          </a:p>
          <a:p>
            <a:pPr algn="ctr"/>
            <a:endParaRPr lang="lt-LT" sz="1600" b="1" dirty="0"/>
          </a:p>
          <a:p>
            <a:pPr algn="ctr"/>
            <a:r>
              <a:rPr lang="lt-L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Gydytojo </a:t>
            </a:r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socialinio pediatro </a:t>
            </a:r>
            <a:r>
              <a:rPr lang="lt-L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konsultacija</a:t>
            </a:r>
          </a:p>
          <a:p>
            <a:pPr algn="ctr"/>
            <a:endParaRPr lang="lt-LT" sz="1600" dirty="0"/>
          </a:p>
          <a:p>
            <a:pPr marL="285744" indent="-285744" algn="ctr">
              <a:buFontTx/>
              <a:buChar char="-"/>
            </a:pPr>
            <a:endParaRPr lang="lt-LT" sz="1600" dirty="0"/>
          </a:p>
          <a:p>
            <a:pPr marL="285744" indent="-285744" algn="ctr">
              <a:buFontTx/>
              <a:buChar char="-"/>
            </a:pPr>
            <a:endParaRPr lang="lt-LT" sz="1600" dirty="0"/>
          </a:p>
        </p:txBody>
      </p:sp>
      <p:sp>
        <p:nvSpPr>
          <p:cNvPr id="138" name="Rounded Rectangle 25">
            <a:extLst>
              <a:ext uri="{FF2B5EF4-FFF2-40B4-BE49-F238E27FC236}">
                <a16:creationId xmlns:a16="http://schemas.microsoft.com/office/drawing/2014/main" id="{A5A3CCCB-5A2E-4116-844F-4E3010ED5ED7}"/>
              </a:ext>
            </a:extLst>
          </p:cNvPr>
          <p:cNvSpPr/>
          <p:nvPr/>
        </p:nvSpPr>
        <p:spPr>
          <a:xfrm>
            <a:off x="8581391" y="2146852"/>
            <a:ext cx="3405200" cy="291216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lt-LT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III. Universiteto ankstyvosios reabilitacijos centras</a:t>
            </a:r>
          </a:p>
          <a:p>
            <a:pPr algn="ctr"/>
            <a:endParaRPr lang="lt-LT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lt-LT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Teikiamos ambulatorinės arba  stacionarinės VRSAR paslaugos </a:t>
            </a:r>
            <a:r>
              <a:rPr lang="lt-LT" sz="1600" dirty="0">
                <a:latin typeface="Times New Roman" panose="02020603050405020304" pitchFamily="18" charset="0"/>
                <a:ea typeface="Calibri" panose="020F0502020204030204" pitchFamily="34" charset="0"/>
              </a:rPr>
              <a:t>kai vaikui nustatytas </a:t>
            </a:r>
            <a:r>
              <a:rPr lang="lt-LT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raidos sutrikimas ir Aprašo 8 priede nurodytos papildomos sąlygos</a:t>
            </a:r>
            <a:endParaRPr lang="lt-LT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3" name="Shape 21">
            <a:extLst>
              <a:ext uri="{FF2B5EF4-FFF2-40B4-BE49-F238E27FC236}">
                <a16:creationId xmlns:a16="http://schemas.microsoft.com/office/drawing/2014/main" id="{82A576B8-3C4B-40C7-A373-A2C786836349}"/>
              </a:ext>
            </a:extLst>
          </p:cNvPr>
          <p:cNvCxnSpPr>
            <a:cxnSpLocks/>
          </p:cNvCxnSpPr>
          <p:nvPr/>
        </p:nvCxnSpPr>
        <p:spPr>
          <a:xfrm rot="10800000" flipV="1">
            <a:off x="8060632" y="5059018"/>
            <a:ext cx="2682829" cy="626167"/>
          </a:xfrm>
          <a:prstGeom prst="bentConnector3">
            <a:avLst>
              <a:gd name="adj1" fmla="val 1098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40">
            <a:extLst>
              <a:ext uri="{FF2B5EF4-FFF2-40B4-BE49-F238E27FC236}">
                <a16:creationId xmlns:a16="http://schemas.microsoft.com/office/drawing/2014/main" id="{ED850929-1E60-47B9-ACBF-F7E506AA8269}"/>
              </a:ext>
            </a:extLst>
          </p:cNvPr>
          <p:cNvCxnSpPr>
            <a:cxnSpLocks/>
          </p:cNvCxnSpPr>
          <p:nvPr/>
        </p:nvCxnSpPr>
        <p:spPr>
          <a:xfrm>
            <a:off x="5794513" y="2192249"/>
            <a:ext cx="0" cy="4486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hape 21">
            <a:extLst>
              <a:ext uri="{FF2B5EF4-FFF2-40B4-BE49-F238E27FC236}">
                <a16:creationId xmlns:a16="http://schemas.microsoft.com/office/drawing/2014/main" id="{C77777AD-22D5-4071-A26A-DFAA892F2BE9}"/>
              </a:ext>
            </a:extLst>
          </p:cNvPr>
          <p:cNvCxnSpPr>
            <a:cxnSpLocks/>
            <a:stCxn id="26" idx="3"/>
            <a:endCxn id="138" idx="2"/>
          </p:cNvCxnSpPr>
          <p:nvPr/>
        </p:nvCxnSpPr>
        <p:spPr>
          <a:xfrm flipV="1">
            <a:off x="8060627" y="5059018"/>
            <a:ext cx="2223364" cy="334237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hape 21">
            <a:extLst>
              <a:ext uri="{FF2B5EF4-FFF2-40B4-BE49-F238E27FC236}">
                <a16:creationId xmlns:a16="http://schemas.microsoft.com/office/drawing/2014/main" id="{555A5555-91C0-427E-BD53-2612B10AC449}"/>
              </a:ext>
            </a:extLst>
          </p:cNvPr>
          <p:cNvCxnSpPr>
            <a:cxnSpLocks/>
          </p:cNvCxnSpPr>
          <p:nvPr/>
        </p:nvCxnSpPr>
        <p:spPr>
          <a:xfrm>
            <a:off x="2174976" y="4492493"/>
            <a:ext cx="1949763" cy="911463"/>
          </a:xfrm>
          <a:prstGeom prst="bentConnector3">
            <a:avLst>
              <a:gd name="adj1" fmla="val 1063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hape 21">
            <a:extLst>
              <a:ext uri="{FF2B5EF4-FFF2-40B4-BE49-F238E27FC236}">
                <a16:creationId xmlns:a16="http://schemas.microsoft.com/office/drawing/2014/main" id="{2352DAE9-A27E-4050-A6FA-97F11AB9B6B3}"/>
              </a:ext>
            </a:extLst>
          </p:cNvPr>
          <p:cNvCxnSpPr>
            <a:cxnSpLocks/>
            <a:endCxn id="9" idx="2"/>
          </p:cNvCxnSpPr>
          <p:nvPr/>
        </p:nvCxnSpPr>
        <p:spPr>
          <a:xfrm rot="10800000">
            <a:off x="1706651" y="4449639"/>
            <a:ext cx="2441533" cy="1248405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40">
            <a:extLst>
              <a:ext uri="{FF2B5EF4-FFF2-40B4-BE49-F238E27FC236}">
                <a16:creationId xmlns:a16="http://schemas.microsoft.com/office/drawing/2014/main" id="{C7ECCE40-85B3-49CF-B97F-EDFE77542333}"/>
              </a:ext>
            </a:extLst>
          </p:cNvPr>
          <p:cNvCxnSpPr>
            <a:cxnSpLocks/>
          </p:cNvCxnSpPr>
          <p:nvPr/>
        </p:nvCxnSpPr>
        <p:spPr>
          <a:xfrm>
            <a:off x="7452727" y="3129411"/>
            <a:ext cx="11286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40">
            <a:extLst>
              <a:ext uri="{FF2B5EF4-FFF2-40B4-BE49-F238E27FC236}">
                <a16:creationId xmlns:a16="http://schemas.microsoft.com/office/drawing/2014/main" id="{13BADA69-BAB7-4DBE-BE89-AB2D70BDE122}"/>
              </a:ext>
            </a:extLst>
          </p:cNvPr>
          <p:cNvCxnSpPr>
            <a:cxnSpLocks/>
          </p:cNvCxnSpPr>
          <p:nvPr/>
        </p:nvCxnSpPr>
        <p:spPr>
          <a:xfrm flipV="1">
            <a:off x="6096002" y="2192249"/>
            <a:ext cx="6599" cy="4486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40">
            <a:extLst>
              <a:ext uri="{FF2B5EF4-FFF2-40B4-BE49-F238E27FC236}">
                <a16:creationId xmlns:a16="http://schemas.microsoft.com/office/drawing/2014/main" id="{D423EC5E-7AE8-4F6C-ACA6-8E31CEE71247}"/>
              </a:ext>
            </a:extLst>
          </p:cNvPr>
          <p:cNvCxnSpPr>
            <a:cxnSpLocks/>
          </p:cNvCxnSpPr>
          <p:nvPr/>
        </p:nvCxnSpPr>
        <p:spPr>
          <a:xfrm>
            <a:off x="5827643" y="3578086"/>
            <a:ext cx="0" cy="35908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40">
            <a:extLst>
              <a:ext uri="{FF2B5EF4-FFF2-40B4-BE49-F238E27FC236}">
                <a16:creationId xmlns:a16="http://schemas.microsoft.com/office/drawing/2014/main" id="{14DE3560-FD25-43C9-8B6E-8DC57228091F}"/>
              </a:ext>
            </a:extLst>
          </p:cNvPr>
          <p:cNvCxnSpPr>
            <a:cxnSpLocks/>
          </p:cNvCxnSpPr>
          <p:nvPr/>
        </p:nvCxnSpPr>
        <p:spPr>
          <a:xfrm flipV="1">
            <a:off x="6109199" y="3560153"/>
            <a:ext cx="0" cy="37701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64C9784-4792-4E34-B8F2-9CE5498AD228}"/>
              </a:ext>
            </a:extLst>
          </p:cNvPr>
          <p:cNvSpPr txBox="1"/>
          <p:nvPr/>
        </p:nvSpPr>
        <p:spPr>
          <a:xfrm>
            <a:off x="3565236" y="140709"/>
            <a:ext cx="8552873" cy="8412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91840" algn="just">
              <a:spcAft>
                <a:spcPts val="800"/>
              </a:spcAft>
            </a:pP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Vaikų raidos sutrikimų ankstyvosios reabilitacijos paslaugų teikimo ir jų išlaidų apmokėjimo tvarkos aprašo</a:t>
            </a:r>
            <a:r>
              <a:rPr lang="lt-LT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marL="3291840" algn="just">
              <a:spcAft>
                <a:spcPts val="800"/>
              </a:spcAft>
            </a:pPr>
            <a:r>
              <a:rPr lang="lt-LT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lt-LT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priedas</a:t>
            </a:r>
            <a:endParaRPr lang="lt-LT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1715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131</Words>
  <Application>Microsoft Office PowerPoint</Application>
  <PresentationFormat>Plačiaekranė</PresentationFormat>
  <Paragraphs>30</Paragraphs>
  <Slides>1</Slides>
  <Notes>0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„PowerPoint“ pateiktis</vt:lpstr>
    </vt:vector>
  </TitlesOfParts>
  <Company>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Anželika Balčiūnienė</cp:lastModifiedBy>
  <cp:revision>43</cp:revision>
  <dcterms:created xsi:type="dcterms:W3CDTF">2021-06-22T11:33:50Z</dcterms:created>
  <dcterms:modified xsi:type="dcterms:W3CDTF">2022-10-20T10:43:39Z</dcterms:modified>
</cp:coreProperties>
</file>